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7" r:id="rId9"/>
    <p:sldId id="264" r:id="rId10"/>
    <p:sldId id="263" r:id="rId11"/>
    <p:sldId id="265" r:id="rId12"/>
    <p:sldId id="266"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0000"/>
    <a:srgbClr val="800000"/>
    <a:srgbClr val="4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4" d="100"/>
          <a:sy n="74" d="100"/>
        </p:scale>
        <p:origin x="2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BCBAE32-5895-4D4D-869D-9DF25650CE1A}" type="datetimeFigureOut">
              <a:rPr lang="en-US" smtClean="0"/>
              <a:t>6/25/2019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633A54B-7305-455F-A537-12A5AADE51A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01951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CBAE32-5895-4D4D-869D-9DF25650CE1A}"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3A54B-7305-455F-A537-12A5AADE51A6}" type="slidenum">
              <a:rPr lang="en-US" smtClean="0"/>
              <a:t>‹#›</a:t>
            </a:fld>
            <a:endParaRPr lang="en-US"/>
          </a:p>
        </p:txBody>
      </p:sp>
    </p:spTree>
    <p:extLst>
      <p:ext uri="{BB962C8B-B14F-4D97-AF65-F5344CB8AC3E}">
        <p14:creationId xmlns:p14="http://schemas.microsoft.com/office/powerpoint/2010/main" val="94613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CBAE32-5895-4D4D-869D-9DF25650CE1A}"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3A54B-7305-455F-A537-12A5AADE51A6}" type="slidenum">
              <a:rPr lang="en-US" smtClean="0"/>
              <a:t>‹#›</a:t>
            </a:fld>
            <a:endParaRPr lang="en-US"/>
          </a:p>
        </p:txBody>
      </p:sp>
    </p:spTree>
    <p:extLst>
      <p:ext uri="{BB962C8B-B14F-4D97-AF65-F5344CB8AC3E}">
        <p14:creationId xmlns:p14="http://schemas.microsoft.com/office/powerpoint/2010/main" val="252161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CBAE32-5895-4D4D-869D-9DF25650CE1A}" type="datetimeFigureOut">
              <a:rPr lang="en-US" smtClean="0"/>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3A54B-7305-455F-A537-12A5AADE51A6}" type="slidenum">
              <a:rPr lang="en-US" smtClean="0"/>
              <a:t>‹#›</a:t>
            </a:fld>
            <a:endParaRPr lang="en-US"/>
          </a:p>
        </p:txBody>
      </p:sp>
    </p:spTree>
    <p:extLst>
      <p:ext uri="{BB962C8B-B14F-4D97-AF65-F5344CB8AC3E}">
        <p14:creationId xmlns:p14="http://schemas.microsoft.com/office/powerpoint/2010/main" val="400470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BCBAE32-5895-4D4D-869D-9DF25650CE1A}" type="datetimeFigureOut">
              <a:rPr lang="en-US" smtClean="0"/>
              <a:t>6/25/2019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633A54B-7305-455F-A537-12A5AADE51A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509073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CBAE32-5895-4D4D-869D-9DF25650CE1A}" type="datetimeFigureOut">
              <a:rPr lang="en-US" smtClean="0"/>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3A54B-7305-455F-A537-12A5AADE51A6}" type="slidenum">
              <a:rPr lang="en-US" smtClean="0"/>
              <a:t>‹#›</a:t>
            </a:fld>
            <a:endParaRPr lang="en-US"/>
          </a:p>
        </p:txBody>
      </p:sp>
    </p:spTree>
    <p:extLst>
      <p:ext uri="{BB962C8B-B14F-4D97-AF65-F5344CB8AC3E}">
        <p14:creationId xmlns:p14="http://schemas.microsoft.com/office/powerpoint/2010/main" val="278837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CBAE32-5895-4D4D-869D-9DF25650CE1A}" type="datetimeFigureOut">
              <a:rPr lang="en-US" smtClean="0"/>
              <a:t>6/25/2019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3A54B-7305-455F-A537-12A5AADE51A6}" type="slidenum">
              <a:rPr lang="en-US" smtClean="0"/>
              <a:t>‹#›</a:t>
            </a:fld>
            <a:endParaRPr lang="en-US"/>
          </a:p>
        </p:txBody>
      </p:sp>
    </p:spTree>
    <p:extLst>
      <p:ext uri="{BB962C8B-B14F-4D97-AF65-F5344CB8AC3E}">
        <p14:creationId xmlns:p14="http://schemas.microsoft.com/office/powerpoint/2010/main" val="41136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CBAE32-5895-4D4D-869D-9DF25650CE1A}" type="datetimeFigureOut">
              <a:rPr lang="en-US" smtClean="0"/>
              <a:t>6/25/2019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3A54B-7305-455F-A537-12A5AADE51A6}" type="slidenum">
              <a:rPr lang="en-US" smtClean="0"/>
              <a:t>‹#›</a:t>
            </a:fld>
            <a:endParaRPr lang="en-US"/>
          </a:p>
        </p:txBody>
      </p:sp>
    </p:spTree>
    <p:extLst>
      <p:ext uri="{BB962C8B-B14F-4D97-AF65-F5344CB8AC3E}">
        <p14:creationId xmlns:p14="http://schemas.microsoft.com/office/powerpoint/2010/main" val="280822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BAE32-5895-4D4D-869D-9DF25650CE1A}" type="datetimeFigureOut">
              <a:rPr lang="en-US" smtClean="0"/>
              <a:t>6/25/2019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3A54B-7305-455F-A537-12A5AADE51A6}" type="slidenum">
              <a:rPr lang="en-US" smtClean="0"/>
              <a:t>‹#›</a:t>
            </a:fld>
            <a:endParaRPr lang="en-US"/>
          </a:p>
        </p:txBody>
      </p:sp>
    </p:spTree>
    <p:extLst>
      <p:ext uri="{BB962C8B-B14F-4D97-AF65-F5344CB8AC3E}">
        <p14:creationId xmlns:p14="http://schemas.microsoft.com/office/powerpoint/2010/main" val="67686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BCBAE32-5895-4D4D-869D-9DF25650CE1A}" type="datetimeFigureOut">
              <a:rPr lang="en-US" smtClean="0"/>
              <a:t>6/25/2019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633A54B-7305-455F-A537-12A5AADE51A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476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BCBAE32-5895-4D4D-869D-9DF25650CE1A}" type="datetimeFigureOut">
              <a:rPr lang="en-US" smtClean="0"/>
              <a:t>6/25/2019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633A54B-7305-455F-A537-12A5AADE51A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578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BCBAE32-5895-4D4D-869D-9DF25650CE1A}" type="datetimeFigureOut">
              <a:rPr lang="en-US" smtClean="0"/>
              <a:t>6/25/2019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633A54B-7305-455F-A537-12A5AADE51A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4914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agecon.tamu.edu/undergraduate/undergraduate/current-students/honors/"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gecon.tamu.edu/undergraduate/wp-content/uploads/sites/2/2019/06/GRADUATION-CHECKLIST-August-2018.pdf" TargetMode="Externa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forms/d/e/1FAIpQLSe7jwbDWIWFrr8x94tDt7pZnqsHAuGOKdVz7Dp1mr7wa78sMg/viewform"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hyperlink" Target="http://agecon.tamu.edu/undergraduate/undergraduate/future-students/on-camp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d-Menzies@tamu.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1990"/>
            <a:ext cx="12195540" cy="6856009"/>
          </a:xfrm>
          <a:prstGeom prst="rect">
            <a:avLst/>
          </a:prstGeom>
        </p:spPr>
      </p:pic>
    </p:spTree>
    <p:extLst>
      <p:ext uri="{BB962C8B-B14F-4D97-AF65-F5344CB8AC3E}">
        <p14:creationId xmlns:p14="http://schemas.microsoft.com/office/powerpoint/2010/main" val="368147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650" y="2679192"/>
            <a:ext cx="3051810" cy="40690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7680" y="1616800"/>
            <a:ext cx="3596640" cy="26974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3376" y="158930"/>
            <a:ext cx="3720084" cy="209254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94" y="4263136"/>
            <a:ext cx="1788414" cy="238455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4213" y="2007833"/>
            <a:ext cx="2557437" cy="191541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3472" y="4401566"/>
            <a:ext cx="3079622" cy="210769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9972" y="2329794"/>
            <a:ext cx="2193619" cy="2928894"/>
          </a:xfrm>
          <a:prstGeom prst="rect">
            <a:avLst/>
          </a:prstGeom>
        </p:spPr>
      </p:pic>
      <p:sp>
        <p:nvSpPr>
          <p:cNvPr id="13" name="Rectangle 12"/>
          <p:cNvSpPr/>
          <p:nvPr/>
        </p:nvSpPr>
        <p:spPr>
          <a:xfrm>
            <a:off x="1425220" y="367170"/>
            <a:ext cx="3165068"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latin typeface="Adobe Song Std L" panose="02020300000000000000" pitchFamily="18" charset="-128"/>
                <a:ea typeface="Adobe Song Std L" panose="02020300000000000000" pitchFamily="18" charset="-128"/>
              </a:rPr>
              <a:t>Scotland</a:t>
            </a:r>
            <a:endParaRPr lang="en-US" sz="5400" b="1" cap="none" spc="0" dirty="0">
              <a:ln w="22225">
                <a:solidFill>
                  <a:schemeClr val="accent2"/>
                </a:solidFill>
                <a:prstDash val="solid"/>
              </a:ln>
              <a:solidFill>
                <a:schemeClr val="accent2">
                  <a:lumMod val="40000"/>
                  <a:lumOff val="60000"/>
                </a:schemeClr>
              </a:solidFill>
              <a:effectLst/>
              <a:latin typeface="Adobe Song Std L" panose="02020300000000000000" pitchFamily="18" charset="-128"/>
              <a:ea typeface="Adobe Song Std L" panose="02020300000000000000" pitchFamily="18" charset="-128"/>
            </a:endParaRPr>
          </a:p>
        </p:txBody>
      </p:sp>
    </p:spTree>
    <p:extLst>
      <p:ext uri="{BB962C8B-B14F-4D97-AF65-F5344CB8AC3E}">
        <p14:creationId xmlns:p14="http://schemas.microsoft.com/office/powerpoint/2010/main" val="1794187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236" y="353187"/>
            <a:ext cx="4062984" cy="304723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9216" y="3070098"/>
            <a:ext cx="3185160" cy="23888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400" y="102108"/>
            <a:ext cx="2517648" cy="377647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5956" y="4279392"/>
            <a:ext cx="3267456" cy="245059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392" y="2852928"/>
            <a:ext cx="3076956" cy="2051304"/>
          </a:xfrm>
          <a:prstGeom prst="rect">
            <a:avLst/>
          </a:prstGeom>
        </p:spPr>
      </p:pic>
      <p:sp>
        <p:nvSpPr>
          <p:cNvPr id="7" name="Rectangle 6"/>
          <p:cNvSpPr/>
          <p:nvPr/>
        </p:nvSpPr>
        <p:spPr>
          <a:xfrm>
            <a:off x="768584" y="411336"/>
            <a:ext cx="3053608" cy="830997"/>
          </a:xfrm>
          <a:prstGeom prst="rect">
            <a:avLst/>
          </a:prstGeom>
        </p:spPr>
        <p:txBody>
          <a:bodyPr wrap="square">
            <a:spAutoFit/>
          </a:bodyPr>
          <a:lstStyle/>
          <a:p>
            <a:pPr algn="ctr"/>
            <a:r>
              <a:rPr lang="en-US" sz="4800" b="1" dirty="0" smtClean="0">
                <a:ln w="22225">
                  <a:solidFill>
                    <a:schemeClr val="accent2"/>
                  </a:solidFill>
                  <a:prstDash val="solid"/>
                </a:ln>
                <a:solidFill>
                  <a:schemeClr val="accent2">
                    <a:lumMod val="40000"/>
                    <a:lumOff val="60000"/>
                  </a:schemeClr>
                </a:solidFill>
                <a:latin typeface="Adobe Song Std L" panose="02020300000000000000" pitchFamily="18" charset="-128"/>
                <a:ea typeface="Adobe Song Std L" panose="02020300000000000000" pitchFamily="18" charset="-128"/>
              </a:rPr>
              <a:t>Ireland</a:t>
            </a:r>
            <a:endParaRPr lang="en-US" sz="4800" b="1" dirty="0">
              <a:ln w="22225">
                <a:solidFill>
                  <a:schemeClr val="accent2"/>
                </a:solidFill>
                <a:prstDash val="solid"/>
              </a:ln>
              <a:solidFill>
                <a:schemeClr val="accent2">
                  <a:lumMod val="40000"/>
                  <a:lumOff val="60000"/>
                </a:schemeClr>
              </a:solidFill>
              <a:latin typeface="Adobe Song Std L" panose="02020300000000000000" pitchFamily="18" charset="-128"/>
              <a:ea typeface="Adobe Song Std L" panose="02020300000000000000" pitchFamily="18" charset="-128"/>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15400" y="4663440"/>
            <a:ext cx="2651760" cy="1988820"/>
          </a:xfrm>
          <a:prstGeom prst="rect">
            <a:avLst/>
          </a:prstGeom>
        </p:spPr>
      </p:pic>
    </p:spTree>
    <p:extLst>
      <p:ext uri="{BB962C8B-B14F-4D97-AF65-F5344CB8AC3E}">
        <p14:creationId xmlns:p14="http://schemas.microsoft.com/office/powerpoint/2010/main" val="395945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1846" y="969899"/>
            <a:ext cx="3328416" cy="24963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6488" y="3313176"/>
            <a:ext cx="3584448" cy="26883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6585" y="4390899"/>
            <a:ext cx="3236976" cy="21579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5897" y="4538471"/>
            <a:ext cx="3181688" cy="21211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865" y="1446530"/>
            <a:ext cx="2140543" cy="321081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38426" y="191546"/>
            <a:ext cx="3422510" cy="246354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740" y="2854770"/>
            <a:ext cx="2609088" cy="1956816"/>
          </a:xfrm>
          <a:prstGeom prst="rect">
            <a:avLst/>
          </a:prstGeom>
        </p:spPr>
      </p:pic>
      <p:sp>
        <p:nvSpPr>
          <p:cNvPr id="11" name="Rectangle 10"/>
          <p:cNvSpPr/>
          <p:nvPr/>
        </p:nvSpPr>
        <p:spPr>
          <a:xfrm>
            <a:off x="1129680" y="920921"/>
            <a:ext cx="2084225" cy="923330"/>
          </a:xfrm>
          <a:prstGeom prst="rect">
            <a:avLst/>
          </a:prstGeom>
        </p:spPr>
        <p:txBody>
          <a:bodyPr wrap="none">
            <a:spAutoFit/>
          </a:bodyPr>
          <a:lstStyle/>
          <a:p>
            <a:r>
              <a:rPr lang="en-US" sz="5400" b="1" dirty="0" smtClean="0">
                <a:ln w="22225">
                  <a:solidFill>
                    <a:schemeClr val="accent2"/>
                  </a:solidFill>
                  <a:prstDash val="solid"/>
                </a:ln>
                <a:solidFill>
                  <a:schemeClr val="accent2">
                    <a:lumMod val="40000"/>
                    <a:lumOff val="60000"/>
                  </a:schemeClr>
                </a:solidFill>
                <a:latin typeface="Adobe Song Std L" panose="02020300000000000000" pitchFamily="18" charset="-128"/>
                <a:ea typeface="Adobe Song Std L" panose="02020300000000000000" pitchFamily="18" charset="-128"/>
              </a:rPr>
              <a:t>Ghana</a:t>
            </a:r>
            <a:endParaRPr lang="en-US" sz="5400" dirty="0"/>
          </a:p>
        </p:txBody>
      </p:sp>
    </p:spTree>
    <p:extLst>
      <p:ext uri="{BB962C8B-B14F-4D97-AF65-F5344CB8AC3E}">
        <p14:creationId xmlns:p14="http://schemas.microsoft.com/office/powerpoint/2010/main" val="828160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0722" y="393192"/>
            <a:ext cx="10995345" cy="6076950"/>
          </a:xfrm>
          <a:prstGeom prst="rect">
            <a:avLst/>
          </a:prstGeom>
        </p:spPr>
      </p:pic>
      <p:sp>
        <p:nvSpPr>
          <p:cNvPr id="4" name="Rectangle 3"/>
          <p:cNvSpPr/>
          <p:nvPr/>
        </p:nvSpPr>
        <p:spPr>
          <a:xfrm>
            <a:off x="1251212" y="3790295"/>
            <a:ext cx="6160020" cy="1923604"/>
          </a:xfrm>
          <a:prstGeom prst="rect">
            <a:avLst/>
          </a:prstGeom>
          <a:noFill/>
        </p:spPr>
        <p:txBody>
          <a:bodyPr wrap="none" lIns="91440" tIns="45720" rIns="91440" bIns="45720">
            <a:spAutoFit/>
          </a:bodyPr>
          <a:lstStyle/>
          <a:p>
            <a:pPr algn="ctr"/>
            <a:r>
              <a:rPr lang="en-US" sz="4000" b="1" dirty="0" smtClean="0">
                <a:ln w="9525">
                  <a:solidFill>
                    <a:srgbClr val="4C0000"/>
                  </a:solidFill>
                  <a:prstDash val="solid"/>
                </a:ln>
                <a:solidFill>
                  <a:srgbClr val="4C0000"/>
                </a:solidFill>
                <a:effectLst>
                  <a:outerShdw blurRad="12700" dist="38100" dir="2700000" algn="tl" rotWithShape="0">
                    <a:schemeClr val="bg1">
                      <a:lumMod val="50000"/>
                    </a:schemeClr>
                  </a:outerShdw>
                </a:effectLst>
                <a:latin typeface="+mj-lt"/>
                <a:ea typeface="Adobe Song Std L" panose="02020300000000000000" pitchFamily="18" charset="-128"/>
              </a:rPr>
              <a:t>The Agricultural Economics </a:t>
            </a:r>
          </a:p>
          <a:p>
            <a:pPr algn="ctr"/>
            <a:r>
              <a:rPr lang="en-US" sz="4000" b="1" dirty="0" smtClean="0">
                <a:ln w="9525">
                  <a:solidFill>
                    <a:srgbClr val="4C0000"/>
                  </a:solidFill>
                  <a:prstDash val="solid"/>
                </a:ln>
                <a:solidFill>
                  <a:srgbClr val="4C0000"/>
                </a:solidFill>
                <a:effectLst>
                  <a:outerShdw blurRad="12700" dist="38100" dir="2700000" algn="tl" rotWithShape="0">
                    <a:schemeClr val="bg1">
                      <a:lumMod val="50000"/>
                    </a:schemeClr>
                  </a:outerShdw>
                </a:effectLst>
                <a:latin typeface="+mj-lt"/>
                <a:ea typeface="Adobe Song Std L" panose="02020300000000000000" pitchFamily="18" charset="-128"/>
              </a:rPr>
              <a:t>Honors Program</a:t>
            </a:r>
          </a:p>
          <a:p>
            <a:pPr algn="ctr"/>
            <a:endParaRPr lang="en-US" sz="900" b="1" dirty="0" smtClean="0">
              <a:ln w="9525">
                <a:solidFill>
                  <a:srgbClr val="4C0000"/>
                </a:solidFill>
                <a:prstDash val="solid"/>
              </a:ln>
              <a:solidFill>
                <a:srgbClr val="4C0000"/>
              </a:solidFill>
              <a:effectLst>
                <a:outerShdw blurRad="12700" dist="38100" dir="2700000" algn="tl" rotWithShape="0">
                  <a:schemeClr val="bg1">
                    <a:lumMod val="50000"/>
                  </a:schemeClr>
                </a:outerShdw>
              </a:effectLst>
              <a:latin typeface="+mj-lt"/>
              <a:ea typeface="Adobe Song Std L" panose="02020300000000000000" pitchFamily="18" charset="-128"/>
            </a:endParaRPr>
          </a:p>
          <a:p>
            <a:pPr algn="ctr"/>
            <a:endParaRPr lang="en-US" sz="900" b="1" dirty="0">
              <a:ln w="9525">
                <a:solidFill>
                  <a:srgbClr val="4C0000"/>
                </a:solidFill>
                <a:prstDash val="solid"/>
              </a:ln>
              <a:solidFill>
                <a:srgbClr val="4C0000"/>
              </a:solidFill>
              <a:effectLst>
                <a:outerShdw blurRad="12700" dist="38100" dir="2700000" algn="tl" rotWithShape="0">
                  <a:schemeClr val="bg1">
                    <a:lumMod val="50000"/>
                  </a:schemeClr>
                </a:outerShdw>
              </a:effectLst>
              <a:latin typeface="+mj-lt"/>
              <a:ea typeface="Adobe Song Std L" panose="02020300000000000000" pitchFamily="18" charset="-128"/>
            </a:endParaRPr>
          </a:p>
          <a:p>
            <a:r>
              <a:rPr lang="en-US" sz="1200" b="1" dirty="0" smtClean="0">
                <a:ln w="9525">
                  <a:solidFill>
                    <a:srgbClr val="4C0000"/>
                  </a:solidFill>
                  <a:prstDash val="solid"/>
                </a:ln>
                <a:solidFill>
                  <a:srgbClr val="4C0000"/>
                </a:solidFill>
                <a:effectLst>
                  <a:outerShdw blurRad="12700" dist="38100" dir="2700000" algn="tl" rotWithShape="0">
                    <a:schemeClr val="bg1">
                      <a:lumMod val="50000"/>
                    </a:schemeClr>
                  </a:outerShdw>
                </a:effectLst>
                <a:latin typeface="+mj-lt"/>
                <a:ea typeface="Adobe Song Std L" panose="02020300000000000000" pitchFamily="18" charset="-128"/>
              </a:rPr>
              <a:t>Click here for more information. </a:t>
            </a:r>
          </a:p>
          <a:p>
            <a:pPr algn="ctr"/>
            <a:endParaRPr lang="en-US" sz="900" b="1" dirty="0">
              <a:ln w="9525">
                <a:solidFill>
                  <a:srgbClr val="4C0000"/>
                </a:solidFill>
                <a:prstDash val="solid"/>
              </a:ln>
              <a:solidFill>
                <a:srgbClr val="4C0000"/>
              </a:solidFill>
              <a:effectLst>
                <a:outerShdw blurRad="12700" dist="38100" dir="2700000" algn="tl" rotWithShape="0">
                  <a:schemeClr val="bg1">
                    <a:lumMod val="50000"/>
                  </a:schemeClr>
                </a:outerShdw>
              </a:effectLst>
              <a:latin typeface="+mj-lt"/>
              <a:ea typeface="Adobe Song Std L" panose="02020300000000000000" pitchFamily="18" charset="-128"/>
            </a:endParaRPr>
          </a:p>
        </p:txBody>
      </p:sp>
      <p:sp>
        <p:nvSpPr>
          <p:cNvPr id="5" name="Rectangle 4"/>
          <p:cNvSpPr/>
          <p:nvPr/>
        </p:nvSpPr>
        <p:spPr>
          <a:xfrm>
            <a:off x="3057144" y="1074771"/>
            <a:ext cx="6096000" cy="646331"/>
          </a:xfrm>
          <a:prstGeom prst="rect">
            <a:avLst/>
          </a:prstGeom>
        </p:spPr>
        <p:txBody>
          <a:bodyPr>
            <a:spAutoFit/>
          </a:bodyPr>
          <a:lstStyle/>
          <a:p>
            <a:r>
              <a:rPr lang="en-US" dirty="0">
                <a:hlinkClick r:id="rId3"/>
              </a:rPr>
              <a:t>http://agecon.tamu.edu/undergraduate/undergraduate/current-students/honors/</a:t>
            </a:r>
            <a:endParaRPr lang="en-US" dirty="0"/>
          </a:p>
        </p:txBody>
      </p:sp>
    </p:spTree>
    <p:extLst>
      <p:ext uri="{BB962C8B-B14F-4D97-AF65-F5344CB8AC3E}">
        <p14:creationId xmlns:p14="http://schemas.microsoft.com/office/powerpoint/2010/main" val="2304845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88" y="1071563"/>
            <a:ext cx="9601200" cy="1485900"/>
          </a:xfrm>
        </p:spPr>
        <p:txBody>
          <a:bodyPr>
            <a:normAutofit/>
          </a:bodyPr>
          <a:lstStyle/>
          <a:p>
            <a:r>
              <a:rPr lang="en-US" sz="4800" dirty="0" smtClean="0">
                <a:latin typeface="Adobe Song Std L" panose="02020300000000000000" pitchFamily="18" charset="-128"/>
                <a:ea typeface="Adobe Song Std L" panose="02020300000000000000" pitchFamily="18" charset="-128"/>
              </a:rPr>
              <a:t>AGEC Express</a:t>
            </a:r>
            <a:endParaRPr lang="en-US" sz="4800"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idx="1"/>
          </p:nvPr>
        </p:nvSpPr>
        <p:spPr/>
        <p:txBody>
          <a:bodyPr/>
          <a:lstStyle/>
          <a:p>
            <a:r>
              <a:rPr lang="en-US" dirty="0" smtClean="0"/>
              <a:t>Our weekly newsletter designed to keep students up to date on activities within the department including:</a:t>
            </a:r>
          </a:p>
          <a:p>
            <a:pPr lvl="1"/>
            <a:r>
              <a:rPr lang="en-US" dirty="0" smtClean="0"/>
              <a:t>Scholarships </a:t>
            </a:r>
          </a:p>
          <a:p>
            <a:pPr lvl="1"/>
            <a:r>
              <a:rPr lang="en-US" dirty="0" smtClean="0"/>
              <a:t>New programs</a:t>
            </a:r>
          </a:p>
          <a:p>
            <a:pPr lvl="1"/>
            <a:r>
              <a:rPr lang="en-US" dirty="0" smtClean="0"/>
              <a:t>Internship opportunities </a:t>
            </a:r>
          </a:p>
          <a:p>
            <a:pPr lvl="1"/>
            <a:r>
              <a:rPr lang="en-US" dirty="0" smtClean="0"/>
              <a:t>Upcoming events </a:t>
            </a:r>
          </a:p>
          <a:p>
            <a:pPr lvl="1"/>
            <a:r>
              <a:rPr lang="en-US" dirty="0" smtClean="0"/>
              <a:t>And more!</a:t>
            </a:r>
          </a:p>
          <a:p>
            <a:pPr marL="530352" lvl="1" indent="0">
              <a:buNone/>
            </a:pPr>
            <a:endParaRPr lang="en-US" dirty="0" smtClean="0"/>
          </a:p>
          <a:p>
            <a:pPr marL="530352" lvl="1" indent="0">
              <a:buNone/>
            </a:pPr>
            <a:r>
              <a:rPr lang="en-US" dirty="0" smtClean="0"/>
              <a:t>If you have an announcement you would like included in the newsletter, email JDJDJDJDJ </a:t>
            </a:r>
          </a:p>
        </p:txBody>
      </p:sp>
      <p:pic>
        <p:nvPicPr>
          <p:cNvPr id="4" name="Picture 3"/>
          <p:cNvPicPr>
            <a:picLocks noChangeAspect="1"/>
          </p:cNvPicPr>
          <p:nvPr/>
        </p:nvPicPr>
        <p:blipFill>
          <a:blip r:embed="rId2"/>
          <a:stretch>
            <a:fillRect/>
          </a:stretch>
        </p:blipFill>
        <p:spPr>
          <a:xfrm>
            <a:off x="5879592" y="185738"/>
            <a:ext cx="5334000" cy="885825"/>
          </a:xfrm>
          <a:prstGeom prst="rect">
            <a:avLst/>
          </a:prstGeom>
        </p:spPr>
      </p:pic>
    </p:spTree>
    <p:extLst>
      <p:ext uri="{BB962C8B-B14F-4D97-AF65-F5344CB8AC3E}">
        <p14:creationId xmlns:p14="http://schemas.microsoft.com/office/powerpoint/2010/main" val="808062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Grad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832" y="1212166"/>
            <a:ext cx="8964168" cy="56458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8408" y="283464"/>
            <a:ext cx="4956048" cy="830997"/>
          </a:xfrm>
          <a:prstGeom prst="rect">
            <a:avLst/>
          </a:prstGeom>
          <a:noFill/>
        </p:spPr>
        <p:txBody>
          <a:bodyPr wrap="square" rtlCol="0">
            <a:spAutoFit/>
          </a:bodyPr>
          <a:lstStyle/>
          <a:p>
            <a:r>
              <a:rPr lang="en-US" sz="4800" dirty="0" smtClean="0">
                <a:solidFill>
                  <a:schemeClr val="tx2"/>
                </a:solidFill>
                <a:latin typeface="Adobe Song Std L" panose="02020300000000000000" pitchFamily="18" charset="-128"/>
                <a:ea typeface="Adobe Song Std L" panose="02020300000000000000" pitchFamily="18" charset="-128"/>
              </a:rPr>
              <a:t>Graduating soon?</a:t>
            </a:r>
            <a:endParaRPr lang="en-US" sz="4800" dirty="0">
              <a:solidFill>
                <a:schemeClr val="tx2"/>
              </a:solidFill>
              <a:latin typeface="Adobe Song Std L" panose="02020300000000000000" pitchFamily="18" charset="-128"/>
              <a:ea typeface="Adobe Song Std L" panose="02020300000000000000" pitchFamily="18" charset="-128"/>
            </a:endParaRPr>
          </a:p>
        </p:txBody>
      </p:sp>
      <p:sp>
        <p:nvSpPr>
          <p:cNvPr id="3" name="TextBox 2"/>
          <p:cNvSpPr txBox="1"/>
          <p:nvPr/>
        </p:nvSpPr>
        <p:spPr>
          <a:xfrm>
            <a:off x="818388" y="1856232"/>
            <a:ext cx="1316736" cy="1631216"/>
          </a:xfrm>
          <a:prstGeom prst="rect">
            <a:avLst/>
          </a:prstGeom>
          <a:noFill/>
        </p:spPr>
        <p:txBody>
          <a:bodyPr wrap="square" rtlCol="0">
            <a:spAutoFit/>
          </a:bodyPr>
          <a:lstStyle/>
          <a:p>
            <a:r>
              <a:rPr lang="en-US" sz="2000" dirty="0" smtClean="0">
                <a:solidFill>
                  <a:schemeClr val="tx2"/>
                </a:solidFill>
                <a:latin typeface="Adobe Song Std L" panose="02020300000000000000" pitchFamily="18" charset="-128"/>
                <a:ea typeface="Adobe Song Std L" panose="02020300000000000000" pitchFamily="18" charset="-128"/>
              </a:rPr>
              <a:t>Make sure to look at the graduation checklist! </a:t>
            </a:r>
            <a:endParaRPr lang="en-US" sz="2000" dirty="0">
              <a:solidFill>
                <a:schemeClr val="tx2"/>
              </a:solidFill>
              <a:latin typeface="Adobe Song Std L" panose="02020300000000000000" pitchFamily="18" charset="-128"/>
              <a:ea typeface="Adobe Song Std L" panose="02020300000000000000" pitchFamily="18" charset="-128"/>
            </a:endParaRPr>
          </a:p>
        </p:txBody>
      </p:sp>
      <p:sp>
        <p:nvSpPr>
          <p:cNvPr id="4" name="TextBox 3"/>
          <p:cNvSpPr txBox="1"/>
          <p:nvPr/>
        </p:nvSpPr>
        <p:spPr>
          <a:xfrm>
            <a:off x="818388" y="5193792"/>
            <a:ext cx="2514600" cy="830997"/>
          </a:xfrm>
          <a:prstGeom prst="rect">
            <a:avLst/>
          </a:prstGeom>
          <a:noFill/>
        </p:spPr>
        <p:txBody>
          <a:bodyPr wrap="square" rtlCol="0">
            <a:spAutoFit/>
          </a:bodyPr>
          <a:lstStyle/>
          <a:p>
            <a:pPr algn="ctr"/>
            <a:r>
              <a:rPr lang="en-US" sz="2400" dirty="0" smtClean="0">
                <a:solidFill>
                  <a:schemeClr val="tx2"/>
                </a:solidFill>
                <a:latin typeface="Adobe Song Std L" panose="02020300000000000000" pitchFamily="18" charset="-128"/>
                <a:ea typeface="Adobe Song Std L" panose="02020300000000000000" pitchFamily="18" charset="-128"/>
              </a:rPr>
              <a:t>Click HERE for more information</a:t>
            </a:r>
            <a:endParaRPr lang="en-US" sz="2400" dirty="0">
              <a:solidFill>
                <a:schemeClr val="tx2"/>
              </a:solidFill>
              <a:latin typeface="Adobe Song Std L" panose="02020300000000000000" pitchFamily="18" charset="-128"/>
              <a:ea typeface="Adobe Song Std L" panose="02020300000000000000" pitchFamily="18" charset="-128"/>
            </a:endParaRPr>
          </a:p>
        </p:txBody>
      </p:sp>
      <p:sp>
        <p:nvSpPr>
          <p:cNvPr id="5" name="Rectangle 4"/>
          <p:cNvSpPr/>
          <p:nvPr/>
        </p:nvSpPr>
        <p:spPr>
          <a:xfrm>
            <a:off x="3048000" y="2967335"/>
            <a:ext cx="6096000" cy="923330"/>
          </a:xfrm>
          <a:prstGeom prst="rect">
            <a:avLst/>
          </a:prstGeom>
        </p:spPr>
        <p:txBody>
          <a:bodyPr>
            <a:spAutoFit/>
          </a:bodyPr>
          <a:lstStyle/>
          <a:p>
            <a:r>
              <a:rPr lang="en-US" dirty="0">
                <a:hlinkClick r:id="rId3"/>
              </a:rPr>
              <a:t>http://agecon.tamu.edu/undergraduate/wp-content/uploads/sites/2/2019/06/GRADUATION-CHECKLIST-August-2018.pdf</a:t>
            </a:r>
            <a:endParaRPr lang="en-US" dirty="0"/>
          </a:p>
        </p:txBody>
      </p:sp>
    </p:spTree>
    <p:extLst>
      <p:ext uri="{BB962C8B-B14F-4D97-AF65-F5344CB8AC3E}">
        <p14:creationId xmlns:p14="http://schemas.microsoft.com/office/powerpoint/2010/main" val="997413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800100"/>
            <a:ext cx="9601200" cy="1485900"/>
          </a:xfrm>
        </p:spPr>
        <p:txBody>
          <a:bodyPr/>
          <a:lstStyle/>
          <a:p>
            <a:r>
              <a:rPr lang="en-US" dirty="0" smtClean="0">
                <a:latin typeface="Adobe Song Std L" panose="02020300000000000000" pitchFamily="18" charset="-128"/>
                <a:ea typeface="Adobe Song Std L" panose="02020300000000000000" pitchFamily="18" charset="-128"/>
              </a:rPr>
              <a:t>Master of Public Service and Administration Program</a:t>
            </a:r>
            <a:endParaRPr lang="en-US"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idx="1"/>
          </p:nvPr>
        </p:nvSpPr>
        <p:spPr/>
        <p:txBody>
          <a:bodyPr/>
          <a:lstStyle/>
          <a:p>
            <a:r>
              <a:rPr lang="en-US" dirty="0" smtClean="0">
                <a:latin typeface="Adobe Song Std L" panose="02020300000000000000" pitchFamily="18" charset="-128"/>
                <a:ea typeface="Adobe Song Std L" panose="02020300000000000000" pitchFamily="18" charset="-128"/>
              </a:rPr>
              <a:t>A joint degree program that will allow Agricultural Economics majors to enter the Bush School during their fourth year at Texas A&amp;M. </a:t>
            </a:r>
          </a:p>
          <a:p>
            <a:r>
              <a:rPr lang="en-US" dirty="0" smtClean="0">
                <a:latin typeface="Adobe Song Std L" panose="02020300000000000000" pitchFamily="18" charset="-128"/>
                <a:ea typeface="Adobe Song Std L" panose="02020300000000000000" pitchFamily="18" charset="-128"/>
              </a:rPr>
              <a:t>Students would receive their Bachelor’s Degree in Agricultural Economics and a Master’s Degree in Public Service and Administration (MPSA) in 5 years. </a:t>
            </a:r>
          </a:p>
          <a:p>
            <a:r>
              <a:rPr lang="en-US" dirty="0" smtClean="0">
                <a:latin typeface="Adobe Song Std L" panose="02020300000000000000" pitchFamily="18" charset="-128"/>
                <a:ea typeface="Adobe Song Std L" panose="02020300000000000000" pitchFamily="18" charset="-128"/>
              </a:rPr>
              <a:t>Ranks among the top programs of public affairs in the country! </a:t>
            </a:r>
            <a:endParaRPr lang="en-US" dirty="0">
              <a:latin typeface="Adobe Song Std L" panose="02020300000000000000" pitchFamily="18" charset="-128"/>
              <a:ea typeface="Adobe Song Std L" panose="02020300000000000000" pitchFamily="18" charset="-128"/>
            </a:endParaRPr>
          </a:p>
        </p:txBody>
      </p:sp>
      <p:pic>
        <p:nvPicPr>
          <p:cNvPr id="4100"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543" y="4420102"/>
            <a:ext cx="5239385" cy="213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958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313" y="2743200"/>
            <a:ext cx="7684658" cy="38423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90919" y="257578"/>
            <a:ext cx="4906850" cy="1323439"/>
          </a:xfrm>
          <a:prstGeom prst="rect">
            <a:avLst/>
          </a:prstGeom>
          <a:noFill/>
        </p:spPr>
        <p:txBody>
          <a:bodyPr wrap="square" rtlCol="0">
            <a:spAutoFit/>
          </a:bodyPr>
          <a:lstStyle/>
          <a:p>
            <a:r>
              <a:rPr lang="en-US" sz="4000" dirty="0" smtClean="0">
                <a:solidFill>
                  <a:schemeClr val="tx2"/>
                </a:solidFill>
                <a:latin typeface="Adobe Song Std L" panose="02020300000000000000" pitchFamily="18" charset="-128"/>
                <a:ea typeface="Adobe Song Std L" panose="02020300000000000000" pitchFamily="18" charset="-128"/>
              </a:rPr>
              <a:t>Looking for a force request? </a:t>
            </a:r>
            <a:endParaRPr lang="en-US" sz="4000" dirty="0">
              <a:solidFill>
                <a:schemeClr val="tx2"/>
              </a:solidFill>
              <a:latin typeface="Adobe Song Std L" panose="02020300000000000000" pitchFamily="18" charset="-128"/>
              <a:ea typeface="Adobe Song Std L" panose="02020300000000000000" pitchFamily="18" charset="-128"/>
            </a:endParaRPr>
          </a:p>
        </p:txBody>
      </p:sp>
      <p:sp>
        <p:nvSpPr>
          <p:cNvPr id="3" name="TextBox 2"/>
          <p:cNvSpPr txBox="1"/>
          <p:nvPr/>
        </p:nvSpPr>
        <p:spPr>
          <a:xfrm>
            <a:off x="7143481" y="2096869"/>
            <a:ext cx="5048519" cy="646331"/>
          </a:xfrm>
          <a:prstGeom prst="rect">
            <a:avLst/>
          </a:prstGeom>
          <a:noFill/>
        </p:spPr>
        <p:txBody>
          <a:bodyPr wrap="square" rtlCol="0">
            <a:spAutoFit/>
          </a:bodyPr>
          <a:lstStyle/>
          <a:p>
            <a:r>
              <a:rPr lang="en-US" sz="3600" dirty="0" smtClean="0">
                <a:solidFill>
                  <a:schemeClr val="tx2"/>
                </a:solidFill>
                <a:latin typeface="Adobe Song Std L" panose="02020300000000000000" pitchFamily="18" charset="-128"/>
                <a:ea typeface="Adobe Song Std L" panose="02020300000000000000" pitchFamily="18" charset="-128"/>
              </a:rPr>
              <a:t>Click here for the form!</a:t>
            </a:r>
            <a:endParaRPr lang="en-US" sz="3600" dirty="0">
              <a:solidFill>
                <a:schemeClr val="tx2"/>
              </a:solidFill>
              <a:latin typeface="Adobe Song Std L" panose="02020300000000000000" pitchFamily="18" charset="-128"/>
              <a:ea typeface="Adobe Song Std L" panose="02020300000000000000" pitchFamily="18" charset="-128"/>
            </a:endParaRPr>
          </a:p>
        </p:txBody>
      </p:sp>
      <p:sp>
        <p:nvSpPr>
          <p:cNvPr id="4" name="TextBox 3"/>
          <p:cNvSpPr txBox="1"/>
          <p:nvPr/>
        </p:nvSpPr>
        <p:spPr>
          <a:xfrm>
            <a:off x="1017431" y="3915177"/>
            <a:ext cx="1700011" cy="2308324"/>
          </a:xfrm>
          <a:prstGeom prst="rect">
            <a:avLst/>
          </a:prstGeom>
          <a:noFill/>
        </p:spPr>
        <p:txBody>
          <a:bodyPr wrap="square" rtlCol="0">
            <a:spAutoFit/>
          </a:bodyPr>
          <a:lstStyle/>
          <a:p>
            <a:r>
              <a:rPr lang="en-US">
                <a:hlinkClick r:id="rId3"/>
              </a:rPr>
              <a:t>https://docs.google.com/forms/d/e/1FAIpQLSe7jwbDWIWFrr8x94tDt7pZnqsHAuGOKdVz7Dp1mr7wa78sMg/viewform</a:t>
            </a:r>
            <a:endParaRPr lang="en-US"/>
          </a:p>
        </p:txBody>
      </p:sp>
    </p:spTree>
    <p:extLst>
      <p:ext uri="{BB962C8B-B14F-4D97-AF65-F5344CB8AC3E}">
        <p14:creationId xmlns:p14="http://schemas.microsoft.com/office/powerpoint/2010/main" val="355047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stion mark Fre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59" y="3479599"/>
            <a:ext cx="3167175" cy="31671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exas a&am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835" y="3479599"/>
            <a:ext cx="3279509" cy="3279509"/>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4855334" y="4597758"/>
            <a:ext cx="2266682" cy="1081825"/>
          </a:xfrm>
          <a:prstGeom prst="rightArrow">
            <a:avLst/>
          </a:prstGeom>
          <a:solidFill>
            <a:schemeClr val="bg1"/>
          </a:solidFill>
          <a:ln>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32343" y="54528"/>
            <a:ext cx="8112664" cy="1754326"/>
          </a:xfrm>
          <a:prstGeom prst="rect">
            <a:avLst/>
          </a:prstGeom>
          <a:noFill/>
        </p:spPr>
        <p:txBody>
          <a:bodyPr wrap="square" rtlCol="0">
            <a:spAutoFit/>
          </a:bodyPr>
          <a:lstStyle/>
          <a:p>
            <a:pPr algn="ctr"/>
            <a:r>
              <a:rPr lang="en-US" sz="5400" dirty="0" smtClean="0">
                <a:solidFill>
                  <a:schemeClr val="tx2"/>
                </a:solidFill>
                <a:latin typeface="Adobe Song Std L" panose="02020300000000000000" pitchFamily="18" charset="-128"/>
                <a:ea typeface="Adobe Song Std L" panose="02020300000000000000" pitchFamily="18" charset="-128"/>
              </a:rPr>
              <a:t>Transferring into our department?</a:t>
            </a:r>
            <a:endParaRPr lang="en-US" sz="5400" dirty="0">
              <a:solidFill>
                <a:schemeClr val="tx2"/>
              </a:solidFill>
              <a:latin typeface="Adobe Song Std L" panose="02020300000000000000" pitchFamily="18" charset="-128"/>
              <a:ea typeface="Adobe Song Std L" panose="02020300000000000000" pitchFamily="18" charset="-128"/>
            </a:endParaRPr>
          </a:p>
        </p:txBody>
      </p:sp>
      <p:sp>
        <p:nvSpPr>
          <p:cNvPr id="4" name="TextBox 3"/>
          <p:cNvSpPr txBox="1"/>
          <p:nvPr/>
        </p:nvSpPr>
        <p:spPr>
          <a:xfrm>
            <a:off x="3065171" y="2505021"/>
            <a:ext cx="5847008" cy="830997"/>
          </a:xfrm>
          <a:prstGeom prst="rect">
            <a:avLst/>
          </a:prstGeom>
          <a:noFill/>
        </p:spPr>
        <p:txBody>
          <a:bodyPr wrap="square" rtlCol="0">
            <a:spAutoFit/>
          </a:bodyPr>
          <a:lstStyle/>
          <a:p>
            <a:pPr algn="ctr"/>
            <a:r>
              <a:rPr lang="en-US" sz="2400" dirty="0" smtClean="0">
                <a:solidFill>
                  <a:schemeClr val="tx2"/>
                </a:solidFill>
                <a:latin typeface="Adobe Song Std L" panose="02020300000000000000" pitchFamily="18" charset="-128"/>
                <a:ea typeface="Adobe Song Std L" panose="02020300000000000000" pitchFamily="18" charset="-128"/>
              </a:rPr>
              <a:t>Click here for more information regarding off-campus transfer requirements. </a:t>
            </a:r>
            <a:endParaRPr lang="en-US" sz="2400" dirty="0">
              <a:solidFill>
                <a:schemeClr val="tx2"/>
              </a:solidFill>
              <a:latin typeface="Adobe Song Std L" panose="02020300000000000000" pitchFamily="18" charset="-128"/>
              <a:ea typeface="Adobe Song Std L" panose="02020300000000000000" pitchFamily="18" charset="-128"/>
            </a:endParaRPr>
          </a:p>
        </p:txBody>
      </p:sp>
      <p:sp>
        <p:nvSpPr>
          <p:cNvPr id="5" name="TextBox 4"/>
          <p:cNvSpPr txBox="1"/>
          <p:nvPr/>
        </p:nvSpPr>
        <p:spPr>
          <a:xfrm>
            <a:off x="1352282" y="1571223"/>
            <a:ext cx="914400" cy="3970318"/>
          </a:xfrm>
          <a:prstGeom prst="rect">
            <a:avLst/>
          </a:prstGeom>
          <a:noFill/>
        </p:spPr>
        <p:txBody>
          <a:bodyPr wrap="square" rtlCol="0">
            <a:spAutoFit/>
          </a:bodyPr>
          <a:lstStyle/>
          <a:p>
            <a:r>
              <a:rPr lang="en-US">
                <a:hlinkClick r:id="rId4"/>
              </a:rPr>
              <a:t>http://agecon.tamu.edu/undergraduate/undergraduate/future-students/on-campus/</a:t>
            </a:r>
            <a:endParaRPr lang="en-US" dirty="0"/>
          </a:p>
        </p:txBody>
      </p:sp>
    </p:spTree>
    <p:extLst>
      <p:ext uri="{BB962C8B-B14F-4D97-AF65-F5344CB8AC3E}">
        <p14:creationId xmlns:p14="http://schemas.microsoft.com/office/powerpoint/2010/main" val="62638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latin typeface="Adobe Song Std L" panose="02020300000000000000" pitchFamily="18" charset="-128"/>
                <a:ea typeface="Adobe Song Std L" panose="02020300000000000000" pitchFamily="18" charset="-128"/>
              </a:rPr>
              <a:t>Department Majors </a:t>
            </a:r>
            <a:endParaRPr lang="en-US" sz="8000" dirty="0">
              <a:latin typeface="Adobe Song Std L" panose="02020300000000000000" pitchFamily="18" charset="-128"/>
              <a:ea typeface="Adobe Song Std L" panose="02020300000000000000" pitchFamily="18" charset="-128"/>
            </a:endParaRPr>
          </a:p>
        </p:txBody>
      </p:sp>
      <p:sp>
        <p:nvSpPr>
          <p:cNvPr id="3" name="Text Placeholder 2"/>
          <p:cNvSpPr>
            <a:spLocks noGrp="1"/>
          </p:cNvSpPr>
          <p:nvPr>
            <p:ph type="body" idx="1"/>
          </p:nvPr>
        </p:nvSpPr>
        <p:spPr>
          <a:xfrm>
            <a:off x="1371600" y="2679192"/>
            <a:ext cx="4443984" cy="823912"/>
          </a:xfrm>
        </p:spPr>
        <p:txBody>
          <a:bodyPr>
            <a:normAutofit/>
          </a:bodyPr>
          <a:lstStyle/>
          <a:p>
            <a:r>
              <a:rPr lang="en-US" sz="2800" dirty="0" smtClean="0">
                <a:latin typeface="Adobe Song Std L" panose="02020300000000000000" pitchFamily="18" charset="-128"/>
                <a:ea typeface="Adobe Song Std L" panose="02020300000000000000" pitchFamily="18" charset="-128"/>
              </a:rPr>
              <a:t>B.S. Agricultural Economics 	</a:t>
            </a:r>
            <a:endParaRPr lang="en-US" sz="2800" dirty="0">
              <a:latin typeface="Adobe Song Std L" panose="02020300000000000000" pitchFamily="18" charset="-128"/>
              <a:ea typeface="Adobe Song Std L" panose="02020300000000000000" pitchFamily="18" charset="-128"/>
            </a:endParaRPr>
          </a:p>
        </p:txBody>
      </p:sp>
      <p:sp>
        <p:nvSpPr>
          <p:cNvPr id="4" name="Content Placeholder 3"/>
          <p:cNvSpPr>
            <a:spLocks noGrp="1"/>
          </p:cNvSpPr>
          <p:nvPr>
            <p:ph sz="half" idx="2"/>
          </p:nvPr>
        </p:nvSpPr>
        <p:spPr/>
        <p:txBody>
          <a:bodyPr>
            <a:normAutofit/>
          </a:bodyPr>
          <a:lstStyle/>
          <a:p>
            <a:r>
              <a:rPr lang="en-US" sz="1800" dirty="0" smtClean="0">
                <a:latin typeface="Adobe Song Std L" panose="02020300000000000000" pitchFamily="18" charset="-128"/>
                <a:ea typeface="Adobe Song Std L" panose="02020300000000000000" pitchFamily="18" charset="-128"/>
              </a:rPr>
              <a:t>Allows students to choose from four different focuses, tailoring their degree to their career interests. </a:t>
            </a:r>
          </a:p>
          <a:p>
            <a:r>
              <a:rPr lang="en-US" sz="1800" dirty="0" smtClean="0">
                <a:latin typeface="Adobe Song Std L" panose="02020300000000000000" pitchFamily="18" charset="-128"/>
                <a:ea typeface="Adobe Song Std L" panose="02020300000000000000" pitchFamily="18" charset="-128"/>
              </a:rPr>
              <a:t>Prepares students for careers in the agriculture by creating networking events with a number of field specialists. </a:t>
            </a:r>
          </a:p>
          <a:p>
            <a:r>
              <a:rPr lang="en-US" sz="1800" dirty="0" smtClean="0">
                <a:latin typeface="Adobe Song Std L" panose="02020300000000000000" pitchFamily="18" charset="-128"/>
                <a:ea typeface="Adobe Song Std L" panose="02020300000000000000" pitchFamily="18" charset="-128"/>
              </a:rPr>
              <a:t>Offers four minors. </a:t>
            </a:r>
          </a:p>
        </p:txBody>
      </p:sp>
      <p:sp>
        <p:nvSpPr>
          <p:cNvPr id="5" name="Text Placeholder 4"/>
          <p:cNvSpPr>
            <a:spLocks noGrp="1"/>
          </p:cNvSpPr>
          <p:nvPr>
            <p:ph type="body" sz="quarter" idx="3"/>
          </p:nvPr>
        </p:nvSpPr>
        <p:spPr/>
        <p:txBody>
          <a:bodyPr>
            <a:normAutofit/>
          </a:bodyPr>
          <a:lstStyle/>
          <a:p>
            <a:r>
              <a:rPr lang="en-US" sz="2800" dirty="0" smtClean="0">
                <a:latin typeface="Adobe Song Std L" panose="02020300000000000000" pitchFamily="18" charset="-128"/>
                <a:ea typeface="Adobe Song Std L" panose="02020300000000000000" pitchFamily="18" charset="-128"/>
              </a:rPr>
              <a:t>B.S. Agribusiness</a:t>
            </a:r>
            <a:endParaRPr lang="en-US" sz="2800" dirty="0">
              <a:latin typeface="Adobe Song Std L" panose="02020300000000000000" pitchFamily="18" charset="-128"/>
              <a:ea typeface="Adobe Song Std L" panose="02020300000000000000" pitchFamily="18" charset="-128"/>
            </a:endParaRPr>
          </a:p>
        </p:txBody>
      </p:sp>
      <p:sp>
        <p:nvSpPr>
          <p:cNvPr id="6" name="Content Placeholder 5"/>
          <p:cNvSpPr>
            <a:spLocks noGrp="1"/>
          </p:cNvSpPr>
          <p:nvPr>
            <p:ph sz="quarter" idx="4"/>
          </p:nvPr>
        </p:nvSpPr>
        <p:spPr/>
        <p:txBody>
          <a:bodyPr>
            <a:normAutofit fontScale="77500" lnSpcReduction="20000"/>
          </a:bodyPr>
          <a:lstStyle/>
          <a:p>
            <a:r>
              <a:rPr lang="en-US" sz="2300" dirty="0">
                <a:latin typeface="Adobe Song Std L" panose="02020300000000000000" pitchFamily="18" charset="-128"/>
                <a:ea typeface="Adobe Song Std L" panose="02020300000000000000" pitchFamily="18" charset="-128"/>
              </a:rPr>
              <a:t>Provides a comprehensive knowledge of standard business practices while addressing the unique facets of agriculture </a:t>
            </a:r>
          </a:p>
          <a:p>
            <a:r>
              <a:rPr lang="en-US" sz="2300" dirty="0" smtClean="0">
                <a:latin typeface="Adobe Song Std L" panose="02020300000000000000" pitchFamily="18" charset="-128"/>
                <a:ea typeface="Adobe Song Std L" panose="02020300000000000000" pitchFamily="18" charset="-128"/>
              </a:rPr>
              <a:t>Prepares students for careers in both agricultural and non-agricultural sectors. </a:t>
            </a:r>
          </a:p>
          <a:p>
            <a:r>
              <a:rPr lang="en-US" sz="2300" dirty="0" smtClean="0">
                <a:latin typeface="Adobe Song Std L" panose="02020300000000000000" pitchFamily="18" charset="-128"/>
                <a:ea typeface="Adobe Song Std L" panose="02020300000000000000" pitchFamily="18" charset="-128"/>
              </a:rPr>
              <a:t>Includes courses from Mays Business School </a:t>
            </a:r>
          </a:p>
          <a:p>
            <a:r>
              <a:rPr lang="en-US" sz="2300" dirty="0" smtClean="0">
                <a:latin typeface="Adobe Song Std L" panose="02020300000000000000" pitchFamily="18" charset="-128"/>
                <a:ea typeface="Adobe Song Std L" panose="02020300000000000000" pitchFamily="18" charset="-128"/>
              </a:rPr>
              <a:t>Highly competitive </a:t>
            </a:r>
            <a:endParaRPr lang="en-US" sz="2300" dirty="0">
              <a:latin typeface="Adobe Song Std L" panose="02020300000000000000" pitchFamily="18" charset="-128"/>
              <a:ea typeface="Adobe Song Std L" panose="02020300000000000000" pitchFamily="18" charset="-128"/>
            </a:endParaRPr>
          </a:p>
        </p:txBody>
      </p:sp>
    </p:spTree>
    <p:extLst>
      <p:ext uri="{BB962C8B-B14F-4D97-AF65-F5344CB8AC3E}">
        <p14:creationId xmlns:p14="http://schemas.microsoft.com/office/powerpoint/2010/main" val="3994673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88" y="685800"/>
            <a:ext cx="9601200" cy="850392"/>
          </a:xfrm>
        </p:spPr>
        <p:txBody>
          <a:bodyPr/>
          <a:lstStyle/>
          <a:p>
            <a:r>
              <a:rPr lang="en-US" sz="4800" dirty="0" smtClean="0">
                <a:latin typeface="Adobe Song Std L" panose="02020300000000000000" pitchFamily="18" charset="-128"/>
                <a:ea typeface="Adobe Song Std L" panose="02020300000000000000" pitchFamily="18" charset="-128"/>
              </a:rPr>
              <a:t>Financial Planning Minor </a:t>
            </a:r>
            <a:r>
              <a:rPr lang="en-US" dirty="0" smtClean="0"/>
              <a:t>	</a:t>
            </a:r>
            <a:endParaRPr lang="en-US" dirty="0"/>
          </a:p>
        </p:txBody>
      </p:sp>
      <p:sp>
        <p:nvSpPr>
          <p:cNvPr id="3" name="Content Placeholder 2"/>
          <p:cNvSpPr>
            <a:spLocks noGrp="1"/>
          </p:cNvSpPr>
          <p:nvPr>
            <p:ph idx="1"/>
          </p:nvPr>
        </p:nvSpPr>
        <p:spPr>
          <a:xfrm>
            <a:off x="1042416" y="2819400"/>
            <a:ext cx="9601200" cy="3581400"/>
          </a:xfrm>
        </p:spPr>
        <p:txBody>
          <a:bodyPr>
            <a:normAutofit fontScale="92500" lnSpcReduction="10000"/>
          </a:bodyPr>
          <a:lstStyle/>
          <a:p>
            <a:pPr marL="285750" indent="-285750">
              <a:buFont typeface="Arial" panose="020B0604020202020204" pitchFamily="34" charset="0"/>
              <a:buChar char="•"/>
            </a:pPr>
            <a:r>
              <a:rPr lang="en-US" sz="2200" dirty="0">
                <a:latin typeface="Adobe Song Std L" panose="02020300000000000000" pitchFamily="18" charset="-128"/>
                <a:ea typeface="Adobe Song Std L" panose="02020300000000000000" pitchFamily="18" charset="-128"/>
              </a:rPr>
              <a:t>The Texas A&amp;M Financial Planning Program is a CFP Board Registered Program.</a:t>
            </a:r>
          </a:p>
          <a:p>
            <a:pPr marL="285750" indent="-285750">
              <a:buFont typeface="Arial" panose="020B0604020202020204" pitchFamily="34" charset="0"/>
              <a:buChar char="•"/>
            </a:pPr>
            <a:r>
              <a:rPr lang="en-US" sz="2200" dirty="0">
                <a:latin typeface="Adobe Song Std L" panose="02020300000000000000" pitchFamily="18" charset="-128"/>
                <a:ea typeface="Adobe Song Std L" panose="02020300000000000000" pitchFamily="18" charset="-128"/>
              </a:rPr>
              <a:t>Students that complete the program will be eligible to sit for the CFP® Certification Exam. </a:t>
            </a:r>
          </a:p>
          <a:p>
            <a:pPr marL="285750" indent="-285750">
              <a:buFont typeface="Arial" panose="020B0604020202020204" pitchFamily="34" charset="0"/>
              <a:buChar char="•"/>
            </a:pPr>
            <a:r>
              <a:rPr lang="en-US" sz="2200" dirty="0" smtClean="0">
                <a:latin typeface="Adobe Song Std L" panose="02020300000000000000" pitchFamily="18" charset="-128"/>
                <a:ea typeface="Adobe Song Std L" panose="02020300000000000000" pitchFamily="18" charset="-128"/>
              </a:rPr>
              <a:t>We </a:t>
            </a:r>
            <a:r>
              <a:rPr lang="en-US" sz="2200" dirty="0">
                <a:latin typeface="Adobe Song Std L" panose="02020300000000000000" pitchFamily="18" charset="-128"/>
                <a:ea typeface="Adobe Song Std L" panose="02020300000000000000" pitchFamily="18" charset="-128"/>
              </a:rPr>
              <a:t>pride ourselves in preparing students for leadership roles within the profession and competitive and skilled financial planners</a:t>
            </a:r>
            <a:r>
              <a:rPr lang="en-US" sz="2200" dirty="0" smtClean="0">
                <a:latin typeface="Adobe Song Std L" panose="02020300000000000000" pitchFamily="18" charset="-128"/>
                <a:ea typeface="Adobe Song Std L" panose="02020300000000000000" pitchFamily="18" charset="-128"/>
              </a:rPr>
              <a:t>.</a:t>
            </a:r>
          </a:p>
          <a:p>
            <a:pPr marL="285750" indent="-285750">
              <a:buFont typeface="Arial" panose="020B0604020202020204" pitchFamily="34" charset="0"/>
              <a:buChar char="•"/>
            </a:pPr>
            <a:endParaRPr lang="en-US" sz="2200" dirty="0">
              <a:latin typeface="Adobe Song Std L" panose="02020300000000000000" pitchFamily="18" charset="-128"/>
              <a:ea typeface="Adobe Song Std L" panose="02020300000000000000" pitchFamily="18" charset="-128"/>
            </a:endParaRPr>
          </a:p>
          <a:p>
            <a:pPr marL="285750" indent="-285750">
              <a:buFont typeface="Arial" panose="020B0604020202020204" pitchFamily="34" charset="0"/>
              <a:buChar char="•"/>
            </a:pPr>
            <a:endParaRPr lang="en-US" sz="2200" dirty="0" smtClean="0">
              <a:latin typeface="Adobe Song Std L" panose="02020300000000000000" pitchFamily="18" charset="-128"/>
              <a:ea typeface="Adobe Song Std L" panose="02020300000000000000" pitchFamily="18" charset="-128"/>
            </a:endParaRPr>
          </a:p>
          <a:p>
            <a:pPr marL="285750" indent="-285750">
              <a:buFont typeface="Arial" panose="020B0604020202020204" pitchFamily="34" charset="0"/>
              <a:buChar char="•"/>
            </a:pPr>
            <a:endParaRPr lang="en-US" sz="2200" dirty="0">
              <a:latin typeface="Adobe Song Std L" panose="02020300000000000000" pitchFamily="18" charset="-128"/>
              <a:ea typeface="Adobe Song Std L" panose="02020300000000000000" pitchFamily="18" charset="-128"/>
            </a:endParaRPr>
          </a:p>
          <a:p>
            <a:pPr marL="285750" indent="-285750">
              <a:buFont typeface="Arial" panose="020B0604020202020204" pitchFamily="34" charset="0"/>
              <a:buChar char="•"/>
            </a:pPr>
            <a:endParaRPr lang="en-US" sz="2200" dirty="0" smtClean="0">
              <a:latin typeface="Adobe Song Std L" panose="02020300000000000000" pitchFamily="18" charset="-128"/>
              <a:ea typeface="Adobe Song Std L" panose="02020300000000000000" pitchFamily="18" charset="-128"/>
            </a:endParaRPr>
          </a:p>
          <a:p>
            <a:pPr marL="0" indent="0">
              <a:buNone/>
            </a:pPr>
            <a:r>
              <a:rPr lang="en-US" sz="2200" dirty="0" smtClean="0">
                <a:latin typeface="Adobe Song Std L" panose="02020300000000000000" pitchFamily="18" charset="-128"/>
                <a:ea typeface="Adobe Song Std L" panose="02020300000000000000" pitchFamily="18" charset="-128"/>
              </a:rPr>
              <a:t>financialplanning.tamu.edu </a:t>
            </a:r>
            <a:endParaRPr lang="en-US" sz="2200" dirty="0">
              <a:latin typeface="Adobe Song Std L" panose="02020300000000000000" pitchFamily="18" charset="-128"/>
              <a:ea typeface="Adobe Song Std L" panose="02020300000000000000" pitchFamily="18" charset="-128"/>
            </a:endParaRPr>
          </a:p>
          <a:p>
            <a:endParaRPr lang="en-US" dirty="0"/>
          </a:p>
        </p:txBody>
      </p:sp>
      <p:sp>
        <p:nvSpPr>
          <p:cNvPr id="5" name="TextBox 4"/>
          <p:cNvSpPr txBox="1"/>
          <p:nvPr/>
        </p:nvSpPr>
        <p:spPr>
          <a:xfrm>
            <a:off x="2450592" y="1536192"/>
            <a:ext cx="9089136" cy="1231106"/>
          </a:xfrm>
          <a:prstGeom prst="rect">
            <a:avLst/>
          </a:prstGeom>
          <a:noFill/>
        </p:spPr>
        <p:txBody>
          <a:bodyPr wrap="square" rtlCol="0">
            <a:spAutoFit/>
          </a:bodyPr>
          <a:lstStyle/>
          <a:p>
            <a:r>
              <a:rPr lang="en-US" sz="2000" b="1" dirty="0" smtClean="0">
                <a:latin typeface="Adobe Song Std L" panose="02020300000000000000" pitchFamily="18" charset="-128"/>
                <a:ea typeface="Adobe Song Std L" panose="02020300000000000000" pitchFamily="18" charset="-128"/>
              </a:rPr>
              <a:t>What do financial planners do? </a:t>
            </a:r>
            <a:r>
              <a:rPr lang="en-US" sz="2000" dirty="0" smtClean="0">
                <a:latin typeface="Adobe Song Std L" panose="02020300000000000000" pitchFamily="18" charset="-128"/>
                <a:ea typeface="Adobe Song Std L" panose="02020300000000000000" pitchFamily="18" charset="-128"/>
              </a:rPr>
              <a:t>Glad you asked!</a:t>
            </a:r>
          </a:p>
          <a:p>
            <a:pPr marL="285750" indent="-285750">
              <a:buFont typeface="Arial" panose="020B0604020202020204" pitchFamily="34" charset="0"/>
              <a:buChar char="•"/>
            </a:pPr>
            <a:r>
              <a:rPr lang="en-US" dirty="0">
                <a:latin typeface="Adobe Song Std L" panose="02020300000000000000" pitchFamily="18" charset="-128"/>
                <a:ea typeface="Adobe Song Std L" panose="02020300000000000000" pitchFamily="18" charset="-128"/>
              </a:rPr>
              <a:t> </a:t>
            </a:r>
            <a:r>
              <a:rPr lang="en-US" dirty="0" smtClean="0">
                <a:latin typeface="Adobe Song Std L" panose="02020300000000000000" pitchFamily="18" charset="-128"/>
                <a:ea typeface="Adobe Song Std L" panose="02020300000000000000" pitchFamily="18" charset="-128"/>
              </a:rPr>
              <a:t> </a:t>
            </a:r>
            <a:r>
              <a:rPr lang="en-US" dirty="0">
                <a:latin typeface="Adobe Song Std L" panose="02020300000000000000" pitchFamily="18" charset="-128"/>
                <a:ea typeface="Adobe Song Std L" panose="02020300000000000000" pitchFamily="18" charset="-128"/>
              </a:rPr>
              <a:t>Financial planners advise their clients about financial decisions, including budget management, insurance, investment, taxes, retirement, and estate planning. </a:t>
            </a:r>
          </a:p>
          <a:p>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916" y="5309615"/>
            <a:ext cx="5543700" cy="963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45732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12" y="635508"/>
            <a:ext cx="9601200" cy="1485900"/>
          </a:xfrm>
        </p:spPr>
        <p:txBody>
          <a:bodyPr/>
          <a:lstStyle/>
          <a:p>
            <a:r>
              <a:rPr lang="en-US" dirty="0" smtClean="0">
                <a:latin typeface="Adobe Song Std L" panose="02020300000000000000" pitchFamily="18" charset="-128"/>
                <a:ea typeface="Adobe Song Std L" panose="02020300000000000000" pitchFamily="18" charset="-128"/>
              </a:rPr>
              <a:t>Agriculture Economics Minor </a:t>
            </a:r>
            <a:endParaRPr lang="en-US"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idx="1"/>
          </p:nvPr>
        </p:nvSpPr>
        <p:spPr>
          <a:xfrm>
            <a:off x="1088136" y="1874520"/>
            <a:ext cx="9601200" cy="4864608"/>
          </a:xfrm>
        </p:spPr>
        <p:txBody>
          <a:bodyPr>
            <a:normAutofit/>
          </a:bodyPr>
          <a:lstStyle/>
          <a:p>
            <a:pPr marL="285750" indent="-285750">
              <a:buFont typeface="Wingdings" panose="05000000000000000000" pitchFamily="2" charset="2"/>
              <a:buChar char="§"/>
            </a:pPr>
            <a:r>
              <a:rPr lang="en-US" sz="2800" dirty="0">
                <a:latin typeface="Adobe Song Std L" panose="02020300000000000000" pitchFamily="18" charset="-128"/>
                <a:ea typeface="Adobe Song Std L" panose="02020300000000000000" pitchFamily="18" charset="-128"/>
              </a:rPr>
              <a:t>The primary educational objective of this minor program is to provide student, majoring in other fields, with a fundamental knowledge of the fields of agricultural economics.</a:t>
            </a:r>
          </a:p>
          <a:p>
            <a:pPr marL="285750" indent="-285750">
              <a:buFont typeface="Wingdings" panose="05000000000000000000" pitchFamily="2" charset="2"/>
              <a:buChar char="§"/>
            </a:pPr>
            <a:r>
              <a:rPr lang="en-US" sz="2800" dirty="0">
                <a:latin typeface="Adobe Song Std L" panose="02020300000000000000" pitchFamily="18" charset="-128"/>
                <a:ea typeface="Adobe Song Std L" panose="02020300000000000000" pitchFamily="18" charset="-128"/>
              </a:rPr>
              <a:t>The courses required for this minor will cover the major business elements of the agricultural industry. </a:t>
            </a:r>
            <a:endParaRPr lang="en-US" sz="2800" dirty="0" smtClean="0">
              <a:latin typeface="Adobe Song Std L" panose="02020300000000000000" pitchFamily="18" charset="-128"/>
              <a:ea typeface="Adobe Song Std L" panose="02020300000000000000" pitchFamily="18" charset="-128"/>
            </a:endParaRPr>
          </a:p>
          <a:p>
            <a:pPr marL="285750" indent="-285750">
              <a:buFont typeface="Wingdings" panose="05000000000000000000" pitchFamily="2" charset="2"/>
              <a:buChar char="§"/>
            </a:pPr>
            <a:endParaRPr lang="en-US" sz="2800" dirty="0">
              <a:latin typeface="Adobe Song Std L" panose="02020300000000000000" pitchFamily="18" charset="-128"/>
              <a:ea typeface="Adobe Song Std L" panose="02020300000000000000" pitchFamily="18" charset="-128"/>
            </a:endParaRPr>
          </a:p>
          <a:p>
            <a:pPr marL="285750" indent="-285750">
              <a:buFont typeface="Wingdings" panose="05000000000000000000" pitchFamily="2" charset="2"/>
              <a:buChar char="§"/>
            </a:pPr>
            <a:endParaRPr lang="en-US" sz="2800" dirty="0" smtClean="0">
              <a:latin typeface="Adobe Song Std L" panose="02020300000000000000" pitchFamily="18" charset="-128"/>
              <a:ea typeface="Adobe Song Std L" panose="02020300000000000000" pitchFamily="18" charset="-128"/>
            </a:endParaRPr>
          </a:p>
          <a:p>
            <a:pPr marL="285750" indent="-285750">
              <a:buFont typeface="Wingdings" panose="05000000000000000000" pitchFamily="2" charset="2"/>
              <a:buChar char="§"/>
            </a:pPr>
            <a:endParaRPr lang="en-US" sz="2800" dirty="0">
              <a:latin typeface="Adobe Song Std L" panose="02020300000000000000" pitchFamily="18" charset="-128"/>
              <a:ea typeface="Adobe Song Std L" panose="02020300000000000000" pitchFamily="18" charset="-128"/>
            </a:endParaRPr>
          </a:p>
          <a:p>
            <a:pPr marL="285750" indent="-285750">
              <a:buFont typeface="Wingdings" panose="05000000000000000000" pitchFamily="2" charset="2"/>
              <a:buChar char="§"/>
            </a:pPr>
            <a:endParaRPr lang="en-US" sz="2800" dirty="0" smtClean="0">
              <a:latin typeface="Adobe Song Std L" panose="02020300000000000000" pitchFamily="18" charset="-128"/>
              <a:ea typeface="Adobe Song Std L" panose="02020300000000000000" pitchFamily="18" charset="-128"/>
            </a:endParaRPr>
          </a:p>
          <a:p>
            <a:pPr marL="0" indent="0">
              <a:buNone/>
            </a:pPr>
            <a:r>
              <a:rPr lang="en-US" sz="1300" dirty="0">
                <a:latin typeface="Adobe Song Std L" panose="02020300000000000000" pitchFamily="18" charset="-128"/>
                <a:ea typeface="Adobe Song Std L" panose="02020300000000000000" pitchFamily="18" charset="-128"/>
              </a:rPr>
              <a:t>http://agecon.tamu.edu/undergraduate/undergraduate/currrent-student/resources/</a:t>
            </a:r>
          </a:p>
          <a:p>
            <a:pPr marL="0" indent="0">
              <a:buNone/>
            </a:pPr>
            <a:endParaRPr lang="en-US" sz="2800" dirty="0">
              <a:latin typeface="Adobe Song Std L" panose="02020300000000000000" pitchFamily="18" charset="-128"/>
              <a:ea typeface="Adobe Song Std L" panose="02020300000000000000" pitchFamily="18" charset="-128"/>
            </a:endParaRPr>
          </a:p>
          <a:p>
            <a:pPr marL="0"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8736" y="4447032"/>
            <a:ext cx="4704662" cy="152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56260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813197"/>
            <a:ext cx="9601200" cy="1485900"/>
          </a:xfrm>
        </p:spPr>
        <p:txBody>
          <a:bodyPr/>
          <a:lstStyle/>
          <a:p>
            <a:r>
              <a:rPr lang="en-US" dirty="0" smtClean="0">
                <a:latin typeface="Adobe Song Std L" panose="02020300000000000000" pitchFamily="18" charset="-128"/>
                <a:ea typeface="Adobe Song Std L" panose="02020300000000000000" pitchFamily="18" charset="-128"/>
              </a:rPr>
              <a:t>Agribusiness Entrepreneurship Minor </a:t>
            </a:r>
            <a:endParaRPr lang="en-US"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idx="1"/>
          </p:nvPr>
        </p:nvSpPr>
        <p:spPr>
          <a:xfrm>
            <a:off x="978408" y="2468880"/>
            <a:ext cx="9601200" cy="4069080"/>
          </a:xfrm>
        </p:spPr>
        <p:txBody>
          <a:bodyPr>
            <a:normAutofit/>
          </a:bodyPr>
          <a:lstStyle/>
          <a:p>
            <a:r>
              <a:rPr lang="en-US" dirty="0" smtClean="0">
                <a:latin typeface="Adobe Song Std L" panose="02020300000000000000" pitchFamily="18" charset="-128"/>
                <a:ea typeface="Adobe Song Std L" panose="02020300000000000000" pitchFamily="18" charset="-128"/>
              </a:rPr>
              <a:t>The courses behind this minor will give students a working knowledge of business development practices and strategies to achieve working for an entrepreneur in either a rural or metropolitan setting. </a:t>
            </a:r>
          </a:p>
          <a:p>
            <a:r>
              <a:rPr lang="en-US" dirty="0" smtClean="0">
                <a:latin typeface="Adobe Song Std L" panose="02020300000000000000" pitchFamily="18" charset="-128"/>
                <a:ea typeface="Adobe Song Std L" panose="02020300000000000000" pitchFamily="18" charset="-128"/>
              </a:rPr>
              <a:t>Allows students to hands on experience in building a business from the ground up. </a:t>
            </a:r>
          </a:p>
          <a:p>
            <a:endParaRPr lang="en-US" dirty="0">
              <a:latin typeface="Adobe Song Std L" panose="02020300000000000000" pitchFamily="18" charset="-128"/>
              <a:ea typeface="Adobe Song Std L" panose="02020300000000000000" pitchFamily="18" charset="-128"/>
            </a:endParaRPr>
          </a:p>
          <a:p>
            <a:endParaRPr lang="en-US" dirty="0" smtClean="0">
              <a:latin typeface="Adobe Song Std L" panose="02020300000000000000" pitchFamily="18" charset="-128"/>
              <a:ea typeface="Adobe Song Std L" panose="02020300000000000000" pitchFamily="18" charset="-128"/>
            </a:endParaRPr>
          </a:p>
          <a:p>
            <a:endParaRPr lang="en-US" dirty="0" smtClean="0">
              <a:latin typeface="Adobe Song Std L" panose="02020300000000000000" pitchFamily="18" charset="-128"/>
              <a:ea typeface="Adobe Song Std L" panose="02020300000000000000" pitchFamily="18" charset="-128"/>
            </a:endParaRPr>
          </a:p>
          <a:p>
            <a:endParaRPr lang="en-US" dirty="0">
              <a:latin typeface="Adobe Song Std L" panose="02020300000000000000" pitchFamily="18" charset="-128"/>
              <a:ea typeface="Adobe Song Std L" panose="02020300000000000000" pitchFamily="18" charset="-128"/>
            </a:endParaRPr>
          </a:p>
          <a:p>
            <a:endParaRPr lang="en-US" dirty="0" smtClean="0">
              <a:latin typeface="Adobe Song Std L" panose="02020300000000000000" pitchFamily="18" charset="-128"/>
              <a:ea typeface="Adobe Song Std L" panose="02020300000000000000" pitchFamily="18" charset="-128"/>
            </a:endParaRPr>
          </a:p>
          <a:p>
            <a:pPr marL="0" indent="0">
              <a:buNone/>
            </a:pPr>
            <a:r>
              <a:rPr lang="en-US" sz="1600" dirty="0">
                <a:latin typeface="Adobe Song Std L" panose="02020300000000000000" pitchFamily="18" charset="-128"/>
                <a:ea typeface="Adobe Song Std L" panose="02020300000000000000" pitchFamily="18" charset="-128"/>
              </a:rPr>
              <a:t>Questions should be directed to </a:t>
            </a:r>
            <a:r>
              <a:rPr lang="en-US" sz="1600" b="1" dirty="0">
                <a:latin typeface="Adobe Song Std L" panose="02020300000000000000" pitchFamily="18" charset="-128"/>
                <a:ea typeface="Adobe Song Std L" panose="02020300000000000000" pitchFamily="18" charset="-128"/>
              </a:rPr>
              <a:t>Dr. Ed Rister </a:t>
            </a:r>
            <a:r>
              <a:rPr lang="en-US" sz="1600" dirty="0">
                <a:latin typeface="Adobe Song Std L" panose="02020300000000000000" pitchFamily="18" charset="-128"/>
                <a:ea typeface="Adobe Song Std L" panose="02020300000000000000" pitchFamily="18" charset="-128"/>
              </a:rPr>
              <a:t>by email at </a:t>
            </a:r>
            <a:r>
              <a:rPr lang="en-US" sz="1600" b="1" dirty="0">
                <a:latin typeface="Adobe Song Std L" panose="02020300000000000000" pitchFamily="18" charset="-128"/>
                <a:ea typeface="Adobe Song Std L" panose="02020300000000000000" pitchFamily="18" charset="-128"/>
              </a:rPr>
              <a:t>e-rister@tamu.edu</a:t>
            </a:r>
          </a:p>
          <a:p>
            <a:endParaRPr lang="en-US" dirty="0">
              <a:latin typeface="Adobe Song Std L" panose="02020300000000000000" pitchFamily="18" charset="-128"/>
              <a:ea typeface="Adobe Song Std L" panose="02020300000000000000" pitchFamily="18" charset="-128"/>
            </a:endParaRPr>
          </a:p>
          <a:p>
            <a:endParaRPr lang="en-US" dirty="0" smtClean="0">
              <a:latin typeface="Adobe Song Std L" panose="02020300000000000000" pitchFamily="18" charset="-128"/>
              <a:ea typeface="Adobe Song Std L" panose="02020300000000000000" pitchFamily="18" charset="-128"/>
            </a:endParaRPr>
          </a:p>
          <a:p>
            <a:endParaRPr lang="en-US" dirty="0">
              <a:latin typeface="Adobe Song Std L" panose="02020300000000000000" pitchFamily="18" charset="-128"/>
              <a:ea typeface="Adobe Song Std L" panose="02020300000000000000" pitchFamily="18" charset="-128"/>
            </a:endParaRPr>
          </a:p>
          <a:p>
            <a:endParaRPr lang="en-US" dirty="0" smtClean="0">
              <a:latin typeface="Adobe Song Std L" panose="02020300000000000000" pitchFamily="18" charset="-128"/>
              <a:ea typeface="Adobe Song Std L" panose="02020300000000000000" pitchFamily="18" charset="-128"/>
            </a:endParaRPr>
          </a:p>
          <a:p>
            <a:endParaRPr lang="en-US" dirty="0">
              <a:latin typeface="Adobe Song Std L" panose="02020300000000000000" pitchFamily="18" charset="-128"/>
              <a:ea typeface="Adobe Song Std L" panose="02020300000000000000" pitchFamily="18" charset="-128"/>
            </a:endParaRPr>
          </a:p>
          <a:p>
            <a:endParaRPr lang="en-US" dirty="0" smtClean="0">
              <a:latin typeface="Adobe Song Std L" panose="02020300000000000000" pitchFamily="18" charset="-128"/>
              <a:ea typeface="Adobe Song Std L" panose="02020300000000000000" pitchFamily="18" charset="-128"/>
            </a:endParaRPr>
          </a:p>
          <a:p>
            <a:pPr marL="0" indent="0">
              <a:buNone/>
            </a:pPr>
            <a:endParaRPr lang="en-US" dirty="0">
              <a:latin typeface="Adobe Song Std L" panose="02020300000000000000" pitchFamily="18" charset="-128"/>
              <a:ea typeface="Adobe Song Std L" panose="02020300000000000000" pitchFamily="18" charset="-128"/>
            </a:endParaRPr>
          </a:p>
        </p:txBody>
      </p:sp>
      <p:sp>
        <p:nvSpPr>
          <p:cNvPr id="4" name="TextBox 3"/>
          <p:cNvSpPr txBox="1"/>
          <p:nvPr/>
        </p:nvSpPr>
        <p:spPr>
          <a:xfrm>
            <a:off x="1947672" y="1556147"/>
            <a:ext cx="9089136" cy="677108"/>
          </a:xfrm>
          <a:prstGeom prst="rect">
            <a:avLst/>
          </a:prstGeom>
          <a:noFill/>
        </p:spPr>
        <p:txBody>
          <a:bodyPr wrap="square" rtlCol="0">
            <a:spAutoFit/>
          </a:bodyPr>
          <a:lstStyle/>
          <a:p>
            <a:r>
              <a:rPr lang="en-US" sz="2000" dirty="0" smtClean="0">
                <a:latin typeface="Adobe Song Std L" panose="02020300000000000000" pitchFamily="18" charset="-128"/>
                <a:ea typeface="Adobe Song Std L" panose="02020300000000000000" pitchFamily="18" charset="-128"/>
              </a:rPr>
              <a:t>Do you want to own your own business? Be your own boss? If yes, this minor is for YOU! </a:t>
            </a:r>
            <a:endParaRPr lang="en-US" sz="2000" dirty="0">
              <a:latin typeface="Adobe Song Std L" panose="02020300000000000000" pitchFamily="18" charset="-128"/>
              <a:ea typeface="Adobe Song Std L" panose="02020300000000000000" pitchFamily="18" charset="-128"/>
            </a:endParaRPr>
          </a:p>
          <a:p>
            <a:endParaRPr lang="en-US" dirty="0"/>
          </a:p>
        </p:txBody>
      </p:sp>
      <p:pic>
        <p:nvPicPr>
          <p:cNvPr id="5" name="Picture 4" descr="Image result for entrepreneurship 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3136" y="4011168"/>
            <a:ext cx="182880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12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530352"/>
            <a:ext cx="9601200" cy="1485900"/>
          </a:xfrm>
        </p:spPr>
        <p:txBody>
          <a:bodyPr/>
          <a:lstStyle/>
          <a:p>
            <a:r>
              <a:rPr lang="en-US" dirty="0" err="1" smtClean="0">
                <a:latin typeface="Adobe Song Std L" panose="02020300000000000000" pitchFamily="18" charset="-128"/>
                <a:ea typeface="Adobe Song Std L" panose="02020300000000000000" pitchFamily="18" charset="-128"/>
              </a:rPr>
              <a:t>Agrifood</a:t>
            </a:r>
            <a:r>
              <a:rPr lang="en-US" dirty="0" smtClean="0">
                <a:latin typeface="Adobe Song Std L" panose="02020300000000000000" pitchFamily="18" charset="-128"/>
                <a:ea typeface="Adobe Song Std L" panose="02020300000000000000" pitchFamily="18" charset="-128"/>
              </a:rPr>
              <a:t> Sales Minor</a:t>
            </a:r>
            <a:endParaRPr lang="en-US"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idx="1"/>
          </p:nvPr>
        </p:nvSpPr>
        <p:spPr>
          <a:xfrm>
            <a:off x="1042416" y="1645920"/>
            <a:ext cx="9601200" cy="4928616"/>
          </a:xfrm>
        </p:spPr>
        <p:txBody>
          <a:bodyPr>
            <a:normAutofit/>
          </a:bodyPr>
          <a:lstStyle/>
          <a:p>
            <a:r>
              <a:rPr lang="en-US" dirty="0">
                <a:latin typeface="Adobe Song Std L" panose="02020300000000000000" pitchFamily="18" charset="-128"/>
                <a:ea typeface="Adobe Song Std L" panose="02020300000000000000" pitchFamily="18" charset="-128"/>
              </a:rPr>
              <a:t>Minor will benefit students that are either: planning to launch their career in professional sales in the </a:t>
            </a:r>
            <a:r>
              <a:rPr lang="en-US" dirty="0" err="1">
                <a:latin typeface="Adobe Song Std L" panose="02020300000000000000" pitchFamily="18" charset="-128"/>
                <a:ea typeface="Adobe Song Std L" panose="02020300000000000000" pitchFamily="18" charset="-128"/>
              </a:rPr>
              <a:t>Agrifood</a:t>
            </a:r>
            <a:r>
              <a:rPr lang="en-US" dirty="0">
                <a:latin typeface="Adobe Song Std L" panose="02020300000000000000" pitchFamily="18" charset="-128"/>
                <a:ea typeface="Adobe Song Std L" panose="02020300000000000000" pitchFamily="18" charset="-128"/>
              </a:rPr>
              <a:t> Industry, need to possess the skill of building professional relationships with customers in firms, or need an understanding of the process of best practices in professional sales. </a:t>
            </a:r>
          </a:p>
          <a:p>
            <a:r>
              <a:rPr lang="en-US" dirty="0">
                <a:latin typeface="Adobe Song Std L" panose="02020300000000000000" pitchFamily="18" charset="-128"/>
                <a:ea typeface="Adobe Song Std L" panose="02020300000000000000" pitchFamily="18" charset="-128"/>
              </a:rPr>
              <a:t>Professional sales positions and management of salespeople are not limited to one field/degree area. </a:t>
            </a:r>
            <a:endParaRPr lang="en-US" dirty="0" smtClean="0">
              <a:latin typeface="Adobe Song Std L" panose="02020300000000000000" pitchFamily="18" charset="-128"/>
              <a:ea typeface="Adobe Song Std L" panose="02020300000000000000" pitchFamily="18" charset="-128"/>
            </a:endParaRPr>
          </a:p>
          <a:p>
            <a:endParaRPr lang="en-US" dirty="0">
              <a:latin typeface="Adobe Song Std L" panose="02020300000000000000" pitchFamily="18" charset="-128"/>
              <a:ea typeface="Adobe Song Std L" panose="02020300000000000000" pitchFamily="18" charset="-128"/>
            </a:endParaRPr>
          </a:p>
          <a:p>
            <a:endParaRPr lang="en-US" dirty="0" smtClean="0">
              <a:latin typeface="Adobe Song Std L" panose="02020300000000000000" pitchFamily="18" charset="-128"/>
              <a:ea typeface="Adobe Song Std L" panose="02020300000000000000" pitchFamily="18" charset="-128"/>
            </a:endParaRPr>
          </a:p>
          <a:p>
            <a:endParaRPr lang="en-US" dirty="0">
              <a:latin typeface="Adobe Song Std L" panose="02020300000000000000" pitchFamily="18" charset="-128"/>
              <a:ea typeface="Adobe Song Std L" panose="02020300000000000000" pitchFamily="18" charset="-128"/>
            </a:endParaRPr>
          </a:p>
          <a:p>
            <a:endParaRPr lang="en-US" dirty="0" smtClean="0">
              <a:latin typeface="Adobe Song Std L" panose="02020300000000000000" pitchFamily="18" charset="-128"/>
              <a:ea typeface="Adobe Song Std L" panose="02020300000000000000" pitchFamily="18" charset="-128"/>
            </a:endParaRPr>
          </a:p>
          <a:p>
            <a:endParaRPr lang="en-US" dirty="0">
              <a:latin typeface="Adobe Song Std L" panose="02020300000000000000" pitchFamily="18" charset="-128"/>
              <a:ea typeface="Adobe Song Std L" panose="02020300000000000000" pitchFamily="18" charset="-128"/>
            </a:endParaRPr>
          </a:p>
          <a:p>
            <a:pPr marL="0" indent="0">
              <a:buNone/>
            </a:pPr>
            <a:endParaRPr lang="en-US" sz="1500" dirty="0" smtClean="0">
              <a:latin typeface="Adobe Song Std L" panose="02020300000000000000" pitchFamily="18" charset="-128"/>
              <a:ea typeface="Adobe Song Std L" panose="02020300000000000000" pitchFamily="18" charset="-128"/>
            </a:endParaRPr>
          </a:p>
          <a:p>
            <a:pPr marL="0" indent="0">
              <a:buNone/>
            </a:pPr>
            <a:r>
              <a:rPr lang="en-US" sz="1500" dirty="0" smtClean="0">
                <a:latin typeface="Adobe Song Std L" panose="02020300000000000000" pitchFamily="18" charset="-128"/>
                <a:ea typeface="Adobe Song Std L" panose="02020300000000000000" pitchFamily="18" charset="-128"/>
              </a:rPr>
              <a:t>http</a:t>
            </a:r>
            <a:r>
              <a:rPr lang="en-US" sz="1500" dirty="0">
                <a:latin typeface="Adobe Song Std L" panose="02020300000000000000" pitchFamily="18" charset="-128"/>
                <a:ea typeface="Adobe Song Std L" panose="02020300000000000000" pitchFamily="18" charset="-128"/>
              </a:rPr>
              <a:t>://agecon.tamu.edu/undergraduate/undergraduate/currrent-student/resources/</a:t>
            </a:r>
          </a:p>
          <a:p>
            <a:pPr marL="0" indent="0">
              <a:buNone/>
            </a:pPr>
            <a:endParaRPr lang="en-US" dirty="0">
              <a:latin typeface="Adobe Song Std L" panose="02020300000000000000" pitchFamily="18" charset="-128"/>
              <a:ea typeface="Adobe Song Std L" panose="02020300000000000000" pitchFamily="18" charset="-128"/>
            </a:endParaRPr>
          </a:p>
          <a:p>
            <a:endParaRPr lang="en-US" dirty="0"/>
          </a:p>
        </p:txBody>
      </p:sp>
      <p:pic>
        <p:nvPicPr>
          <p:cNvPr id="1026" name="Picture 2" descr="Image may contain: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016" y="3605022"/>
            <a:ext cx="2459609" cy="245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581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119"/>
            <a:ext cx="12191999" cy="6892237"/>
          </a:xfrm>
          <a:prstGeom prst="rect">
            <a:avLst/>
          </a:prstGeom>
        </p:spPr>
      </p:pic>
    </p:spTree>
    <p:extLst>
      <p:ext uri="{BB962C8B-B14F-4D97-AF65-F5344CB8AC3E}">
        <p14:creationId xmlns:p14="http://schemas.microsoft.com/office/powerpoint/2010/main" val="3896760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3456432" cy="1485900"/>
          </a:xfrm>
        </p:spPr>
        <p:txBody>
          <a:bodyPr>
            <a:normAutofit fontScale="90000"/>
          </a:bodyPr>
          <a:lstStyle/>
          <a:p>
            <a:r>
              <a:rPr lang="en-US" dirty="0" smtClean="0">
                <a:latin typeface="Adobe Song Std L" panose="02020300000000000000" pitchFamily="18" charset="-128"/>
                <a:ea typeface="Adobe Song Std L" panose="02020300000000000000" pitchFamily="18" charset="-128"/>
              </a:rPr>
              <a:t>Aggie Reps </a:t>
            </a:r>
            <a:br>
              <a:rPr lang="en-US" dirty="0" smtClean="0">
                <a:latin typeface="Adobe Song Std L" panose="02020300000000000000" pitchFamily="18" charset="-128"/>
                <a:ea typeface="Adobe Song Std L" panose="02020300000000000000" pitchFamily="18" charset="-128"/>
              </a:rPr>
            </a:br>
            <a:r>
              <a:rPr lang="en-US" dirty="0">
                <a:latin typeface="Adobe Song Std L" panose="02020300000000000000" pitchFamily="18" charset="-128"/>
                <a:ea typeface="Adobe Song Std L" panose="02020300000000000000" pitchFamily="18" charset="-128"/>
              </a:rPr>
              <a:t> </a:t>
            </a:r>
            <a:r>
              <a:rPr lang="en-US" dirty="0" smtClean="0">
                <a:latin typeface="Adobe Song Std L" panose="02020300000000000000" pitchFamily="18" charset="-128"/>
                <a:ea typeface="Adobe Song Std L" panose="02020300000000000000" pitchFamily="18" charset="-128"/>
              </a:rPr>
              <a:t> </a:t>
            </a:r>
            <a:r>
              <a:rPr lang="en-US" sz="1800" dirty="0" smtClean="0">
                <a:latin typeface="Adobe Song Std L" panose="02020300000000000000" pitchFamily="18" charset="-128"/>
                <a:ea typeface="Adobe Song Std L" panose="02020300000000000000" pitchFamily="18" charset="-128"/>
              </a:rPr>
              <a:t>A group of students operating as the middle man between the staff and the student body. Whether it be designing merchandise, answering questions from perspective students, or hosting luncheons for our staff and students, Aggie Reps are the face of the department. </a:t>
            </a:r>
            <a:endParaRPr lang="en-US" dirty="0">
              <a:latin typeface="Adobe Song Std L" panose="02020300000000000000" pitchFamily="18" charset="-128"/>
              <a:ea typeface="Adobe Song Std L" panose="02020300000000000000" pitchFamily="18" charset="-128"/>
            </a:endParaRPr>
          </a:p>
        </p:txBody>
      </p:sp>
      <p:sp>
        <p:nvSpPr>
          <p:cNvPr id="3" name="Content Placeholder 2"/>
          <p:cNvSpPr>
            <a:spLocks noGrp="1"/>
          </p:cNvSpPr>
          <p:nvPr>
            <p:ph idx="1"/>
          </p:nvPr>
        </p:nvSpPr>
        <p:spPr>
          <a:xfrm>
            <a:off x="5972556" y="685800"/>
            <a:ext cx="4480560" cy="2904744"/>
          </a:xfrm>
        </p:spPr>
        <p:txBody>
          <a:bodyPr/>
          <a:lstStyle/>
          <a:p>
            <a:pPr marL="0" indent="0">
              <a:buNone/>
            </a:pPr>
            <a:r>
              <a:rPr lang="en-US" sz="4000" dirty="0" smtClean="0">
                <a:latin typeface="Adobe Song Std L" panose="02020300000000000000" pitchFamily="18" charset="-128"/>
                <a:ea typeface="Adobe Song Std L" panose="02020300000000000000" pitchFamily="18" charset="-128"/>
              </a:rPr>
              <a:t>AGEC Quiz Bowl </a:t>
            </a:r>
          </a:p>
          <a:p>
            <a:pPr marL="0" indent="0">
              <a:buNone/>
            </a:pPr>
            <a:r>
              <a:rPr lang="en-US" dirty="0">
                <a:latin typeface="Adobe Song Std L" panose="02020300000000000000" pitchFamily="18" charset="-128"/>
                <a:ea typeface="Adobe Song Std L" panose="02020300000000000000" pitchFamily="18" charset="-128"/>
              </a:rPr>
              <a:t>	</a:t>
            </a:r>
            <a:r>
              <a:rPr lang="en-US" sz="1600" dirty="0" smtClean="0">
                <a:latin typeface="Adobe Song Std L" panose="02020300000000000000" pitchFamily="18" charset="-128"/>
                <a:ea typeface="Adobe Song Std L" panose="02020300000000000000" pitchFamily="18" charset="-128"/>
              </a:rPr>
              <a:t>A team of individuals devoted to growing their knowledge of the industry and facets of agribusiness. These students travel to competitions and pride themselves in representing Texas A&amp;M. For more information contact Dr. Menzies at </a:t>
            </a:r>
            <a:r>
              <a:rPr lang="en-US" sz="1600" dirty="0" smtClean="0">
                <a:latin typeface="Adobe Song Std L" panose="02020300000000000000" pitchFamily="18" charset="-128"/>
                <a:ea typeface="Adobe Song Std L" panose="02020300000000000000" pitchFamily="18" charset="-128"/>
                <a:hlinkClick r:id="rId2"/>
              </a:rPr>
              <a:t>d-Menzies@tamu.edu</a:t>
            </a:r>
            <a:r>
              <a:rPr lang="en-US" sz="1600" dirty="0" smtClean="0">
                <a:latin typeface="Adobe Song Std L" panose="02020300000000000000" pitchFamily="18" charset="-128"/>
                <a:ea typeface="Adobe Song Std L" panose="02020300000000000000" pitchFamily="18" charset="-128"/>
              </a:rPr>
              <a:t>. </a:t>
            </a:r>
            <a:endParaRPr lang="en-US" sz="1600" dirty="0">
              <a:latin typeface="Adobe Song Std L" panose="02020300000000000000" pitchFamily="18" charset="-128"/>
              <a:ea typeface="Adobe Song Std L" panose="02020300000000000000" pitchFamily="18" charset="-128"/>
            </a:endParaRPr>
          </a:p>
        </p:txBody>
      </p:sp>
      <p:sp>
        <p:nvSpPr>
          <p:cNvPr id="4" name="Rectangle 3"/>
          <p:cNvSpPr/>
          <p:nvPr/>
        </p:nvSpPr>
        <p:spPr>
          <a:xfrm>
            <a:off x="1371600" y="3950869"/>
            <a:ext cx="3593592" cy="3077766"/>
          </a:xfrm>
          <a:prstGeom prst="rect">
            <a:avLst/>
          </a:prstGeom>
        </p:spPr>
        <p:txBody>
          <a:bodyPr wrap="square">
            <a:spAutoFit/>
          </a:bodyPr>
          <a:lstStyle/>
          <a:p>
            <a:r>
              <a:rPr lang="en-US" sz="4000" dirty="0" smtClean="0">
                <a:solidFill>
                  <a:schemeClr val="tx2"/>
                </a:solidFill>
                <a:latin typeface="Adobe Song Std L" panose="02020300000000000000" pitchFamily="18" charset="-128"/>
                <a:ea typeface="Adobe Song Std L" panose="02020300000000000000" pitchFamily="18" charset="-128"/>
              </a:rPr>
              <a:t>Ag Econ Society </a:t>
            </a:r>
          </a:p>
          <a:p>
            <a:r>
              <a:rPr lang="en-US" sz="4000" dirty="0">
                <a:solidFill>
                  <a:schemeClr val="tx2"/>
                </a:solidFill>
                <a:latin typeface="Adobe Song Std L" panose="02020300000000000000" pitchFamily="18" charset="-128"/>
                <a:ea typeface="Adobe Song Std L" panose="02020300000000000000" pitchFamily="18" charset="-128"/>
              </a:rPr>
              <a:t>	</a:t>
            </a:r>
            <a:r>
              <a:rPr lang="en-US" sz="1600" dirty="0" smtClean="0">
                <a:solidFill>
                  <a:schemeClr val="tx2"/>
                </a:solidFill>
                <a:latin typeface="Adobe Song Std L" panose="02020300000000000000" pitchFamily="18" charset="-128"/>
                <a:ea typeface="Adobe Song Std L" panose="02020300000000000000" pitchFamily="18" charset="-128"/>
              </a:rPr>
              <a:t>This is a professional and social organization focused on career development and provides students with chance to improve upon their networking skills. Frequented by industry professionals, students get exposed to a number of career opportunities. </a:t>
            </a:r>
            <a:endParaRPr lang="en-US" sz="4000" dirty="0" smtClean="0">
              <a:solidFill>
                <a:schemeClr val="tx2"/>
              </a:solidFill>
              <a:latin typeface="Adobe Song Std L" panose="02020300000000000000" pitchFamily="18" charset="-128"/>
              <a:ea typeface="Adobe Song Std L" panose="02020300000000000000" pitchFamily="18" charset="-128"/>
            </a:endParaRPr>
          </a:p>
          <a:p>
            <a:endParaRPr lang="en-US" dirty="0"/>
          </a:p>
        </p:txBody>
      </p:sp>
      <p:sp>
        <p:nvSpPr>
          <p:cNvPr id="5" name="Rectangle 4"/>
          <p:cNvSpPr/>
          <p:nvPr/>
        </p:nvSpPr>
        <p:spPr>
          <a:xfrm>
            <a:off x="5972556" y="3950869"/>
            <a:ext cx="4294632" cy="2677656"/>
          </a:xfrm>
          <a:prstGeom prst="rect">
            <a:avLst/>
          </a:prstGeom>
        </p:spPr>
        <p:txBody>
          <a:bodyPr wrap="square">
            <a:spAutoFit/>
          </a:bodyPr>
          <a:lstStyle/>
          <a:p>
            <a:r>
              <a:rPr lang="en-US" sz="4400" dirty="0" smtClean="0">
                <a:solidFill>
                  <a:schemeClr val="tx2"/>
                </a:solidFill>
                <a:latin typeface="Adobe Song Std L" panose="02020300000000000000" pitchFamily="18" charset="-128"/>
                <a:ea typeface="Adobe Song Std L" panose="02020300000000000000" pitchFamily="18" charset="-128"/>
              </a:rPr>
              <a:t>PSSA</a:t>
            </a:r>
            <a:endParaRPr lang="en-US" sz="4400" dirty="0">
              <a:solidFill>
                <a:schemeClr val="tx2"/>
              </a:solidFill>
              <a:latin typeface="Adobe Song Std L" panose="02020300000000000000" pitchFamily="18" charset="-128"/>
              <a:ea typeface="Adobe Song Std L" panose="02020300000000000000" pitchFamily="18" charset="-128"/>
            </a:endParaRPr>
          </a:p>
          <a:p>
            <a:r>
              <a:rPr lang="en-US" sz="4400" dirty="0">
                <a:solidFill>
                  <a:schemeClr val="tx2"/>
                </a:solidFill>
                <a:latin typeface="Adobe Song Std L" panose="02020300000000000000" pitchFamily="18" charset="-128"/>
                <a:ea typeface="Adobe Song Std L" panose="02020300000000000000" pitchFamily="18" charset="-128"/>
              </a:rPr>
              <a:t>	</a:t>
            </a:r>
            <a:r>
              <a:rPr lang="en-US" sz="1600" dirty="0" smtClean="0">
                <a:solidFill>
                  <a:schemeClr val="tx2"/>
                </a:solidFill>
                <a:latin typeface="Adobe Song Std L" panose="02020300000000000000" pitchFamily="18" charset="-128"/>
                <a:ea typeface="Adobe Song Std L" panose="02020300000000000000" pitchFamily="18" charset="-128"/>
              </a:rPr>
              <a:t>This professional sales association brings in working sales representatives to advise students on how to prepare for post grad life as well as improves upon the art of selling yourself and interview strategies. This organization helps students launch their career in sales. </a:t>
            </a:r>
            <a:endParaRPr lang="en-US" sz="1600" dirty="0">
              <a:solidFill>
                <a:schemeClr val="tx2"/>
              </a:solidFill>
              <a:latin typeface="Adobe Song Std L" panose="02020300000000000000" pitchFamily="18" charset="-128"/>
              <a:ea typeface="Adobe Song Std L" panose="02020300000000000000" pitchFamily="18" charset="-128"/>
            </a:endParaRPr>
          </a:p>
        </p:txBody>
      </p:sp>
      <p:sp>
        <p:nvSpPr>
          <p:cNvPr id="6" name="TextBox 5"/>
          <p:cNvSpPr txBox="1"/>
          <p:nvPr/>
        </p:nvSpPr>
        <p:spPr>
          <a:xfrm>
            <a:off x="9930384" y="3370597"/>
            <a:ext cx="2662428" cy="646331"/>
          </a:xfrm>
          <a:prstGeom prst="rect">
            <a:avLst/>
          </a:prstGeom>
          <a:noFill/>
        </p:spPr>
        <p:txBody>
          <a:bodyPr wrap="square" rtlCol="0">
            <a:spAutoFit/>
          </a:bodyPr>
          <a:lstStyle/>
          <a:p>
            <a:r>
              <a:rPr lang="en-US" sz="3600" dirty="0" smtClean="0">
                <a:solidFill>
                  <a:schemeClr val="tx2"/>
                </a:solidFill>
                <a:latin typeface="Adobe Song Std L" panose="02020300000000000000" pitchFamily="18" charset="-128"/>
                <a:ea typeface="Adobe Song Std L" panose="02020300000000000000" pitchFamily="18" charset="-128"/>
              </a:rPr>
              <a:t>And more!!</a:t>
            </a:r>
            <a:endParaRPr lang="en-US" sz="3600" dirty="0">
              <a:solidFill>
                <a:schemeClr val="tx2"/>
              </a:solidFill>
              <a:latin typeface="Adobe Song Std L" panose="02020300000000000000" pitchFamily="18" charset="-128"/>
              <a:ea typeface="Adobe Song Std L" panose="02020300000000000000" pitchFamily="18" charset="-128"/>
            </a:endParaRPr>
          </a:p>
        </p:txBody>
      </p:sp>
    </p:spTree>
    <p:extLst>
      <p:ext uri="{BB962C8B-B14F-4D97-AF65-F5344CB8AC3E}">
        <p14:creationId xmlns:p14="http://schemas.microsoft.com/office/powerpoint/2010/main" val="1880201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984" y="146304"/>
            <a:ext cx="9601200" cy="822960"/>
          </a:xfrm>
        </p:spPr>
        <p:txBody>
          <a:bodyPr/>
          <a:lstStyle/>
          <a:p>
            <a:pPr algn="ctr"/>
            <a:r>
              <a:rPr lang="en-US" dirty="0" smtClean="0">
                <a:latin typeface="Adobe Song Std L" panose="02020300000000000000" pitchFamily="18" charset="-128"/>
                <a:ea typeface="Adobe Song Std L" panose="02020300000000000000" pitchFamily="18" charset="-128"/>
              </a:rPr>
              <a:t>Study abroad with us! </a:t>
            </a:r>
            <a:endParaRPr lang="en-US" dirty="0">
              <a:latin typeface="Adobe Song Std L" panose="02020300000000000000" pitchFamily="18" charset="-128"/>
              <a:ea typeface="Adobe Song Std L" panose="02020300000000000000" pitchFamily="18" charset="-128"/>
            </a:endParaRPr>
          </a:p>
        </p:txBody>
      </p:sp>
      <p:pic>
        <p:nvPicPr>
          <p:cNvPr id="4" name="Picture 4" descr="Image result for world map black and whit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6253" y="420624"/>
            <a:ext cx="9677400" cy="691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67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
  <TotalTime>207</TotalTime>
  <Words>580</Words>
  <Application>Microsoft Office PowerPoint</Application>
  <PresentationFormat>Widescreen</PresentationFormat>
  <Paragraphs>95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Adobe Song Std L</vt:lpstr>
      <vt:lpstr>Arial</vt:lpstr>
      <vt:lpstr>Franklin Gothic Book</vt:lpstr>
      <vt:lpstr>Wingdings</vt:lpstr>
      <vt:lpstr>Crop</vt:lpstr>
      <vt:lpstr>PowerPoint Presentation</vt:lpstr>
      <vt:lpstr>Department Majors </vt:lpstr>
      <vt:lpstr>Financial Planning Minor  </vt:lpstr>
      <vt:lpstr>Agriculture Economics Minor </vt:lpstr>
      <vt:lpstr>Agribusiness Entrepreneurship Minor </vt:lpstr>
      <vt:lpstr>Agrifood Sales Minor</vt:lpstr>
      <vt:lpstr>PowerPoint Presentation</vt:lpstr>
      <vt:lpstr>Aggie Reps    A group of students operating as the middle man between the staff and the student body. Whether it be designing merchandise, answering questions from perspective students, or hosting luncheons for our staff and students, Aggie Reps are the face of the department. </vt:lpstr>
      <vt:lpstr>Study abroad with us! </vt:lpstr>
      <vt:lpstr>PowerPoint Presentation</vt:lpstr>
      <vt:lpstr>PowerPoint Presentation</vt:lpstr>
      <vt:lpstr>PowerPoint Presentation</vt:lpstr>
      <vt:lpstr>PowerPoint Presentation</vt:lpstr>
      <vt:lpstr>AGEC Express</vt:lpstr>
      <vt:lpstr>PowerPoint Presentation</vt:lpstr>
      <vt:lpstr>Master of Public Service and Administration Program</vt:lpstr>
      <vt:lpstr>PowerPoint Presentation</vt:lpstr>
      <vt:lpstr>PowerPoint Presentation</vt:lpstr>
    </vt:vector>
  </TitlesOfParts>
  <Company>Agricultural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Rutherford, Amelia Brett</dc:creator>
  <cp:lastModifiedBy>Rutherford, Amelia Brett</cp:lastModifiedBy>
  <cp:revision>18</cp:revision>
  <dcterms:created xsi:type="dcterms:W3CDTF">2019-06-25T13:33:23Z</dcterms:created>
  <dcterms:modified xsi:type="dcterms:W3CDTF">2019-06-25T18:51:31Z</dcterms:modified>
</cp:coreProperties>
</file>