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7" r:id="rId8"/>
    <p:sldId id="269" r:id="rId9"/>
    <p:sldId id="270" r:id="rId10"/>
    <p:sldId id="271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19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6F1F-CE9B-4651-A6AA-CD717754106B}" type="datetimeFigureOut">
              <a:rPr lang="en-US" smtClean="0"/>
              <a:t>5/27/21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66F1F-CE9B-4651-A6AA-CD717754106B}" type="datetimeFigureOut">
              <a:rPr lang="en-US" smtClean="0"/>
              <a:t>5/27/21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21451-1387-4CA6-816F-3879F97B5CB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�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�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457200" y="2829000"/>
            <a:ext cx="8229600" cy="120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sz="4800" dirty="0">
                <a:solidFill>
                  <a:srgbClr val="500000"/>
                </a:solidFill>
                <a:latin typeface="Helvetica Neue" pitchFamily="34" charset="0"/>
                <a:cs typeface="Helvetica Neue" pitchFamily="34" charset="0"/>
              </a:rPr>
              <a:t>May 2021 Graduation Survey</a:t>
            </a:r>
            <a:endParaRPr lang="en-US" sz="4800" dirty="0">
              <a:solidFill>
                <a:srgbClr val="500000"/>
              </a:solidFill>
            </a:endParaRPr>
          </a:p>
        </p:txBody>
      </p:sp>
      <p:sp>
        <p:nvSpPr>
          <p:cNvPr id="3" name="Object 2"/>
          <p:cNvSpPr txBox="1"/>
          <p:nvPr/>
        </p:nvSpPr>
        <p:spPr>
          <a:xfrm>
            <a:off x="457200" y="5000000"/>
            <a:ext cx="82296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sz="1400" dirty="0">
                <a:solidFill>
                  <a:srgbClr val="500000"/>
                </a:solidFill>
                <a:latin typeface="Helvetica" pitchFamily="34" charset="0"/>
                <a:cs typeface="Helvetica" pitchFamily="34" charset="0"/>
              </a:rPr>
              <a:t>May 2021 Graduation survey</a:t>
            </a:r>
            <a:endParaRPr lang="en-US" sz="1400" dirty="0">
              <a:solidFill>
                <a:srgbClr val="5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246352" y="423779"/>
            <a:ext cx="82296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dirty="0">
                <a:solidFill>
                  <a:srgbClr val="500000"/>
                </a:solidFill>
              </a:rPr>
              <a:t>Where did you go in your study abroad program?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080573"/>
              </p:ext>
            </p:extLst>
          </p:nvPr>
        </p:nvGraphicFramePr>
        <p:xfrm>
          <a:off x="369766" y="965993"/>
          <a:ext cx="8349264" cy="222504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349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Where did you go in your study abroad program?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United Kingdom and Ireland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South Africa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Sevilla, Spain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Scotland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Rome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277882" y="534138"/>
            <a:ext cx="82296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dirty="0">
                <a:solidFill>
                  <a:srgbClr val="500000"/>
                </a:solidFill>
              </a:rPr>
              <a:t>Did you participate in an internship program?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420232"/>
              </p:ext>
            </p:extLst>
          </p:nvPr>
        </p:nvGraphicFramePr>
        <p:xfrm>
          <a:off x="354000" y="1100000"/>
          <a:ext cx="8349264" cy="14833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783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3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3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Answer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37.21%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80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62.79%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135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215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285766" y="471076"/>
            <a:ext cx="82296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dirty="0">
                <a:solidFill>
                  <a:srgbClr val="500000"/>
                </a:solidFill>
              </a:rPr>
              <a:t>Were you involved in any clubs or organizations at the college or University level?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316497"/>
              </p:ext>
            </p:extLst>
          </p:nvPr>
        </p:nvGraphicFramePr>
        <p:xfrm>
          <a:off x="354000" y="1100000"/>
          <a:ext cx="8349264" cy="14833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783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3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3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Answer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63.08%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135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36.92%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79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214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54000" y="565669"/>
            <a:ext cx="82296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dirty="0">
                <a:solidFill>
                  <a:srgbClr val="500000"/>
                </a:solidFill>
              </a:rPr>
              <a:t>Were you involved in any clubs in the Department of AGEC?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801559"/>
              </p:ext>
            </p:extLst>
          </p:nvPr>
        </p:nvGraphicFramePr>
        <p:xfrm>
          <a:off x="354000" y="1100000"/>
          <a:ext cx="8349264" cy="14833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783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3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3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Answer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69.01%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147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30.99%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66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213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207883" y="557786"/>
            <a:ext cx="82296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dirty="0">
                <a:solidFill>
                  <a:srgbClr val="500000"/>
                </a:solidFill>
              </a:rPr>
              <a:t>Which Departmental Clubs did you participate in?</a:t>
            </a:r>
          </a:p>
        </p:txBody>
      </p:sp>
      <p:pic>
        <p:nvPicPr>
          <p:cNvPr id="3" name="Object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2000" y="1200000"/>
            <a:ext cx="8000000" cy="5000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255179" y="628731"/>
            <a:ext cx="82296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dirty="0">
                <a:solidFill>
                  <a:srgbClr val="500000"/>
                </a:solidFill>
              </a:rPr>
              <a:t>Did you hold an officer position or leadership role in any of the above clubs?</a:t>
            </a:r>
          </a:p>
        </p:txBody>
      </p:sp>
      <p:pic>
        <p:nvPicPr>
          <p:cNvPr id="3" name="Object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2000" y="1200000"/>
            <a:ext cx="8000000" cy="5000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262118" y="321303"/>
            <a:ext cx="82296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dirty="0">
                <a:solidFill>
                  <a:srgbClr val="500000"/>
                </a:solidFill>
              </a:rPr>
              <a:t>Did you participate in any professional organizations, undergraduate research projects, or attend any professional meetings?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026638"/>
              </p:ext>
            </p:extLst>
          </p:nvPr>
        </p:nvGraphicFramePr>
        <p:xfrm>
          <a:off x="354000" y="1100000"/>
          <a:ext cx="8349264" cy="14833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783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3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3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Answer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23.26%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50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76.74%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165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215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286711" y="423779"/>
            <a:ext cx="82296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dirty="0">
                <a:solidFill>
                  <a:srgbClr val="500000"/>
                </a:solidFill>
              </a:rPr>
              <a:t>Please select the ethnic category or categories with which you most closely identify. Check as many as apply.</a:t>
            </a:r>
          </a:p>
        </p:txBody>
      </p:sp>
      <p:pic>
        <p:nvPicPr>
          <p:cNvPr id="3" name="Object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2000" y="1200000"/>
            <a:ext cx="8000000" cy="5000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270000" y="281889"/>
            <a:ext cx="82296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dirty="0">
                <a:solidFill>
                  <a:srgbClr val="500000"/>
                </a:solidFill>
              </a:rPr>
              <a:t>Please comment on your overall educational experiences at Texas A&amp;M and the Department of Agricultural Economics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280667"/>
              </p:ext>
            </p:extLst>
          </p:nvPr>
        </p:nvGraphicFramePr>
        <p:xfrm>
          <a:off x="354000" y="1012147"/>
          <a:ext cx="8349264" cy="329184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349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Please comment on your overall educational experiences at Texas A&amp;M and the Department of Agricultural Economics - please include areas you feel were important and those that might be improved.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This department has had a significant impact on my academic and professional career. I am deeply grateful for the opportunity given to me through this program. Thank you so so much.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This could have not prepared me any better for the real world. I am beyond grateful for all the opportunities presented to me and for the knowledge I have acquired here. Some of the classes were very repetitive to where it felt like I was wasting some time every semester.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There was no better university or department that I could have learned and grown through. With supportive mentors, faculty, and peers, I was pushed to accomplish and learn more than ever imagined. The student organizations, available student worker positions, study abroad, and internships allowed me to be competitive as I move to the next step in my career. 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473664" y="486841"/>
            <a:ext cx="82296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1600" dirty="0"/>
              <a:t>                                                                           </a:t>
            </a:r>
            <a:r>
              <a:rPr lang="en-US" dirty="0">
                <a:solidFill>
                  <a:srgbClr val="500000"/>
                </a:solidFill>
              </a:rPr>
              <a:t>  Gender  </a:t>
            </a:r>
            <a:r>
              <a:rPr lang="en-US" sz="1600" dirty="0"/>
              <a:t>                                          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997884"/>
              </p:ext>
            </p:extLst>
          </p:nvPr>
        </p:nvGraphicFramePr>
        <p:xfrm>
          <a:off x="354000" y="1100000"/>
          <a:ext cx="8349264" cy="14833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783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3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3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Answer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Male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63.43%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Female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36.57%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79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230586" y="494724"/>
            <a:ext cx="82296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1600" dirty="0"/>
              <a:t>                                                              </a:t>
            </a:r>
            <a:r>
              <a:rPr lang="en-US" dirty="0">
                <a:solidFill>
                  <a:srgbClr val="500000"/>
                </a:solidFill>
              </a:rPr>
              <a:t>Major (and option if AGEC):</a:t>
            </a:r>
          </a:p>
          <a:p>
            <a:endParaRPr lang="en-US" sz="16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424518"/>
              </p:ext>
            </p:extLst>
          </p:nvPr>
        </p:nvGraphicFramePr>
        <p:xfrm>
          <a:off x="354000" y="1100000"/>
          <a:ext cx="8349264" cy="25958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783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3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3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Answer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AGEC - RUE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6.48%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AGEC - PEA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10.19%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AGEC - FRE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43.06%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93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AGEC - FMS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12.96%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AGBU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27.31%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59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216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254234" y="463193"/>
            <a:ext cx="82296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1600" dirty="0"/>
              <a:t>                        </a:t>
            </a:r>
            <a:r>
              <a:rPr lang="en-US" dirty="0">
                <a:solidFill>
                  <a:srgbClr val="500000"/>
                </a:solidFill>
              </a:rPr>
              <a:t> How did you enter into the Department of Agricultural Economics?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980448"/>
              </p:ext>
            </p:extLst>
          </p:nvPr>
        </p:nvGraphicFramePr>
        <p:xfrm>
          <a:off x="354000" y="1100000"/>
          <a:ext cx="8349264" cy="18542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783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3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3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Answer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Freshman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24.07%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52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On-campus change of major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31.94%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69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Off-campus transfer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43.98%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95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216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238469" y="518372"/>
            <a:ext cx="82296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1600" dirty="0"/>
              <a:t>                                                          </a:t>
            </a:r>
            <a:r>
              <a:rPr lang="en-US" dirty="0">
                <a:solidFill>
                  <a:srgbClr val="500000"/>
                </a:solidFill>
              </a:rPr>
              <a:t>  Did you earn a certificate (s)?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457626"/>
              </p:ext>
            </p:extLst>
          </p:nvPr>
        </p:nvGraphicFramePr>
        <p:xfrm>
          <a:off x="354000" y="1100000"/>
          <a:ext cx="8349264" cy="14833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783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3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3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Answer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23.61%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51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76.39%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165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216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2527404" y="463194"/>
            <a:ext cx="4853793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>
                <a:solidFill>
                  <a:srgbClr val="500000"/>
                </a:solidFill>
              </a:rPr>
              <a:t>What are your plans after graduation?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623805"/>
              </p:ext>
            </p:extLst>
          </p:nvPr>
        </p:nvGraphicFramePr>
        <p:xfrm>
          <a:off x="354000" y="1100000"/>
          <a:ext cx="8349264" cy="301244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783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3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3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Answer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Accepted permanent employment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27.78%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60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Accepted into graduate or professional school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12.96%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Still Seeking Employment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43.06%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93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Military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1.39%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Other 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10.65%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216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200613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914400" y="534138"/>
            <a:ext cx="82296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sz="1600" dirty="0"/>
              <a:t>                            </a:t>
            </a:r>
            <a:r>
              <a:rPr lang="en-US" dirty="0"/>
              <a:t>    </a:t>
            </a:r>
            <a:r>
              <a:rPr lang="en-US" dirty="0">
                <a:solidFill>
                  <a:srgbClr val="500000"/>
                </a:solidFill>
              </a:rPr>
              <a:t>What type of job will you be taking?</a:t>
            </a:r>
            <a:r>
              <a:rPr lang="en-US" sz="2000" dirty="0">
                <a:solidFill>
                  <a:srgbClr val="500000"/>
                </a:solidFill>
              </a:rPr>
              <a:t> </a:t>
            </a:r>
            <a:r>
              <a:rPr lang="en-US" dirty="0">
                <a:solidFill>
                  <a:srgbClr val="500000"/>
                </a:solidFill>
              </a:rPr>
              <a:t> </a:t>
            </a:r>
            <a:r>
              <a:rPr lang="en-US" sz="1600" dirty="0"/>
              <a:t>                                                           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1530252"/>
              </p:ext>
            </p:extLst>
          </p:nvPr>
        </p:nvGraphicFramePr>
        <p:xfrm>
          <a:off x="354000" y="1100000"/>
          <a:ext cx="8349264" cy="44500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783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3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3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Answer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Ag Producer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7.46%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Analyst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1.49%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Banking/Finance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14.93%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Construction Industry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7.46%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Consultant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1.49%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Management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7.46%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Marketing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1.49%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Public Service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0.00%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Real Estate/Appraiser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10.45%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Sales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28.36%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Other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17.91%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215766" y="447428"/>
            <a:ext cx="82296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dirty="0">
                <a:solidFill>
                  <a:srgbClr val="500000"/>
                </a:solidFill>
              </a:rPr>
              <a:t>Salary Range:</a:t>
            </a:r>
          </a:p>
        </p:txBody>
      </p:sp>
      <p:pic>
        <p:nvPicPr>
          <p:cNvPr id="3" name="Object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2000" y="1200000"/>
            <a:ext cx="8000000" cy="5000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285765" y="581435"/>
            <a:ext cx="82296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dirty="0">
                <a:solidFill>
                  <a:srgbClr val="500000"/>
                </a:solidFill>
              </a:rPr>
              <a:t>Did you participate in a Study Abroad Program?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3562709"/>
              </p:ext>
            </p:extLst>
          </p:nvPr>
        </p:nvGraphicFramePr>
        <p:xfrm>
          <a:off x="354000" y="1100000"/>
          <a:ext cx="8349264" cy="14833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783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3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3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Answer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12.96%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87.04%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188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216</a:t>
                      </a:r>
                    </a:p>
                  </a:txBody>
                  <a:tcPr>
                    <a:lnL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904</Words>
  <Application>Microsoft Macintosh PowerPoint</Application>
  <PresentationFormat>On-screen Show (4:3)</PresentationFormat>
  <Paragraphs>205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Helvetica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officegen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officegen</dc:creator>
  <cp:lastModifiedBy>Sarah Henderson</cp:lastModifiedBy>
  <cp:revision>6</cp:revision>
  <dcterms:created xsi:type="dcterms:W3CDTF">2021-05-18T20:01:31Z</dcterms:created>
  <dcterms:modified xsi:type="dcterms:W3CDTF">2021-05-27T16:49:15Z</dcterms:modified>
</cp:coreProperties>
</file>